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73" r:id="rId5"/>
    <p:sldId id="262" r:id="rId6"/>
    <p:sldId id="261" r:id="rId7"/>
    <p:sldId id="263" r:id="rId8"/>
    <p:sldId id="260" r:id="rId9"/>
    <p:sldId id="265" r:id="rId10"/>
    <p:sldId id="267" r:id="rId11"/>
    <p:sldId id="266" r:id="rId12"/>
    <p:sldId id="286" r:id="rId13"/>
    <p:sldId id="268" r:id="rId14"/>
    <p:sldId id="269" r:id="rId15"/>
    <p:sldId id="270" r:id="rId16"/>
    <p:sldId id="276" r:id="rId17"/>
    <p:sldId id="271" r:id="rId18"/>
    <p:sldId id="275" r:id="rId19"/>
    <p:sldId id="272" r:id="rId20"/>
    <p:sldId id="274" r:id="rId21"/>
    <p:sldId id="278" r:id="rId22"/>
    <p:sldId id="279" r:id="rId23"/>
    <p:sldId id="277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90" r:id="rId32"/>
    <p:sldId id="289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69"/>
    <a:srgbClr val="FFF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5338" autoAdjust="0"/>
  </p:normalViewPr>
  <p:slideViewPr>
    <p:cSldViewPr>
      <p:cViewPr>
        <p:scale>
          <a:sx n="121" d="100"/>
          <a:sy n="121" d="100"/>
        </p:scale>
        <p:origin x="-416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EE935-ACDD-4CE0-BE30-EB1E1BD97B98}" type="datetimeFigureOut">
              <a:rPr lang="ko-KR" altLang="en-US" smtClean="0"/>
              <a:pPr/>
              <a:t>5/26/12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65AC-C88A-4338-80C2-0DE81F8CA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0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 </a:t>
            </a:r>
            <a:r>
              <a:rPr lang="ko-KR" altLang="en-US" dirty="0" smtClean="0"/>
              <a:t>선정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r>
              <a:rPr lang="en-US" dirty="0" smtClean="0"/>
              <a:t>Informal </a:t>
            </a:r>
            <a:r>
              <a:rPr lang="ko-KR" altLang="en-US" dirty="0" smtClean="0"/>
              <a:t>진행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237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학회 발표가 연구에 대한 동기부여에 중요 </a:t>
            </a:r>
            <a:r>
              <a:rPr lang="en-US" altLang="ko-KR" dirty="0" smtClean="0"/>
              <a:t>/</a:t>
            </a:r>
            <a:r>
              <a:rPr lang="ko-KR" altLang="en-US" dirty="0" smtClean="0"/>
              <a:t> 학회 펀딩지원은 학교마다 다름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15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석사후 취업</a:t>
            </a:r>
            <a:r>
              <a:rPr lang="en-US" altLang="ko-KR" dirty="0" smtClean="0"/>
              <a:t>:</a:t>
            </a:r>
            <a:r>
              <a:rPr lang="ko-KR" altLang="en-US" dirty="0" smtClean="0"/>
              <a:t> 시간이 부족하다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논문 주제를 일찍 잡아야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94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제목에 모든 것이 담겨있음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5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석사 유학으로 영어 실력 향상은 쉽지 않다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외로움에 학업 집중이 어렵다 </a:t>
            </a:r>
            <a:r>
              <a:rPr lang="en-US" altLang="ko-KR" dirty="0" smtClean="0"/>
              <a:t>(</a:t>
            </a:r>
            <a:r>
              <a:rPr lang="ko-KR" altLang="en-US" dirty="0" smtClean="0"/>
              <a:t>유학이 맞는 </a:t>
            </a:r>
            <a:r>
              <a:rPr lang="en-US" altLang="ko-KR" dirty="0" smtClean="0"/>
              <a:t>choice</a:t>
            </a:r>
            <a:r>
              <a:rPr lang="ko-KR" altLang="en-US" dirty="0" smtClean="0"/>
              <a:t>인가</a:t>
            </a:r>
            <a:r>
              <a:rPr lang="en-US" altLang="ko-KR" dirty="0" smtClean="0"/>
              <a:t>?)</a:t>
            </a:r>
          </a:p>
          <a:p>
            <a:r>
              <a:rPr lang="ko-KR" altLang="en-US" dirty="0" smtClean="0"/>
              <a:t>결혼 후 가면 해결되는 문제도 있다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외로움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단절 부분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24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외국에서 석사부터 유학시 국내 대학원에 적이 없다 </a:t>
            </a:r>
            <a:r>
              <a:rPr lang="en-US" altLang="ko-KR" dirty="0" smtClean="0"/>
              <a:t>/</a:t>
            </a:r>
            <a:r>
              <a:rPr lang="ko-KR" altLang="en-US" dirty="0" smtClean="0"/>
              <a:t> 국내석사 후 박사유학도 고려해 볼만 </a:t>
            </a:r>
            <a:r>
              <a:rPr lang="en-US" altLang="ko-KR" dirty="0" smtClean="0"/>
              <a:t>(</a:t>
            </a:r>
            <a:r>
              <a:rPr lang="ko-KR" altLang="en-US" dirty="0" smtClean="0"/>
              <a:t>국내석사를 좋은 곳으로 갈 수 있다면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국내 교수 임용시에 출신학부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대학원이 중요한가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 대학마다 다르다 </a:t>
            </a:r>
            <a:r>
              <a:rPr lang="en-US" altLang="ko-KR" dirty="0" smtClean="0"/>
              <a:t>/</a:t>
            </a:r>
            <a:r>
              <a:rPr lang="ko-KR" altLang="en-US" dirty="0" smtClean="0"/>
              <a:t> 홈페이지 참조 </a:t>
            </a:r>
            <a:r>
              <a:rPr lang="en-US" altLang="ko-KR" dirty="0" smtClean="0"/>
              <a:t>/</a:t>
            </a:r>
            <a:r>
              <a:rPr lang="ko-KR" altLang="en-US" dirty="0" smtClean="0"/>
              <a:t> 교수평가 후 성과가 중요시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41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적극성과 유학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33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전공선택은 어떻게 해야 하나</a:t>
            </a:r>
            <a:r>
              <a:rPr lang="en-US" altLang="ko-KR" dirty="0" smtClean="0"/>
              <a:t>?</a:t>
            </a:r>
            <a:r>
              <a:rPr lang="ko-KR" altLang="en-US" dirty="0" smtClean="0"/>
              <a:t> 요즘 </a:t>
            </a:r>
            <a:r>
              <a:rPr lang="en-US" altLang="ko-KR" dirty="0" smtClean="0"/>
              <a:t>hot</a:t>
            </a:r>
            <a:r>
              <a:rPr lang="ko-KR" altLang="en-US" dirty="0" smtClean="0"/>
              <a:t>한 것 </a:t>
            </a:r>
            <a:r>
              <a:rPr lang="en-US" altLang="ko-KR" dirty="0" smtClean="0"/>
              <a:t>/</a:t>
            </a:r>
            <a:r>
              <a:rPr lang="ko-KR" altLang="en-US" dirty="0" smtClean="0"/>
              <a:t> 나에게 재미있는 것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학부졸업후 인터넷 전화 벤처 </a:t>
            </a:r>
            <a:r>
              <a:rPr lang="en-US" altLang="ko-KR" dirty="0" smtClean="0"/>
              <a:t>/</a:t>
            </a:r>
            <a:r>
              <a:rPr lang="ko-KR" altLang="en-US" dirty="0" smtClean="0"/>
              <a:t> 이후 네트워킹쪽</a:t>
            </a:r>
            <a:r>
              <a:rPr lang="en-US" altLang="ko-KR" dirty="0" smtClean="0"/>
              <a:t>(x)</a:t>
            </a:r>
            <a:r>
              <a:rPr lang="ko-KR" altLang="en-US" dirty="0" smtClean="0"/>
              <a:t> 나노 바이오 석사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박사 </a:t>
            </a:r>
            <a:r>
              <a:rPr lang="en-US" altLang="ko-KR" dirty="0" smtClean="0"/>
              <a:t>/</a:t>
            </a:r>
            <a:r>
              <a:rPr lang="ko-KR" altLang="en-US" dirty="0" smtClean="0"/>
              <a:t> 열정을 좆아가는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</a:t>
            </a:r>
            <a:r>
              <a:rPr lang="en-US" altLang="ko-KR" dirty="0" smtClean="0"/>
              <a:t>Role Model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지도교수님</a:t>
            </a:r>
            <a:r>
              <a:rPr lang="en-US" altLang="ko-KR" dirty="0" smtClean="0"/>
              <a:t>)</a:t>
            </a:r>
            <a:r>
              <a:rPr lang="ko-KR" altLang="en-US" dirty="0" smtClean="0"/>
              <a:t> 좆아 선택</a:t>
            </a:r>
            <a:endParaRPr lang="en-US" altLang="ko-KR" dirty="0" smtClean="0"/>
          </a:p>
          <a:p>
            <a:r>
              <a:rPr lang="ko-KR" altLang="en-US" dirty="0" smtClean="0"/>
              <a:t>분야 선택시에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년후를 내다보는 선택 </a:t>
            </a:r>
            <a:r>
              <a:rPr lang="en-US" altLang="ko-KR" dirty="0" smtClean="0"/>
              <a:t>/</a:t>
            </a:r>
            <a:r>
              <a:rPr lang="ko-KR" altLang="en-US" dirty="0" smtClean="0"/>
              <a:t>  이전에 했던 것은 필요에 따라 잊을수도 있어야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교수가 될 수 있는 분야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를 택해야 교수가 될 수 있다</a:t>
            </a:r>
            <a:r>
              <a:rPr lang="en-US" altLang="ko-KR" dirty="0" smtClean="0"/>
              <a:t>. / </a:t>
            </a:r>
            <a:r>
              <a:rPr lang="ko-KR" altLang="en-US" dirty="0" smtClean="0"/>
              <a:t>신임교수가 어떤 분야에서 임용되는가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미국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한국으로 채용분야가 열림</a:t>
            </a:r>
            <a:endParaRPr lang="en-US" altLang="ko-K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인종적 편견은 인간관계의 폭을 좁힌다</a:t>
            </a:r>
            <a:r>
              <a:rPr lang="ko-KR" altLang="ko-KR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내 경우 유학후 </a:t>
            </a:r>
            <a:r>
              <a:rPr lang="ko-KR" altLang="ko-KR" dirty="0" smtClean="0"/>
              <a:t>3</a:t>
            </a:r>
            <a:r>
              <a:rPr lang="en-US" altLang="ko-KR" dirty="0" smtClean="0"/>
              <a:t>-4</a:t>
            </a:r>
            <a:r>
              <a:rPr lang="ko-KR" altLang="en-US" dirty="0" smtClean="0"/>
              <a:t>년차에 극복할 수 있었음</a:t>
            </a:r>
            <a:endParaRPr lang="en-US" altLang="ko-KR" dirty="0" smtClean="0"/>
          </a:p>
          <a:p>
            <a:r>
              <a:rPr lang="ko-KR" altLang="en-US" dirty="0" smtClean="0"/>
              <a:t>적극성이 필요한 이유</a:t>
            </a:r>
            <a:r>
              <a:rPr lang="en-US" altLang="ko-KR" dirty="0" smtClean="0"/>
              <a:t>:</a:t>
            </a:r>
            <a:r>
              <a:rPr lang="ko-KR" altLang="en-US" dirty="0" smtClean="0"/>
              <a:t> 미국은 선배나 윗사람이 이끌어주는 문화가 적다 </a:t>
            </a:r>
            <a:r>
              <a:rPr lang="en-US" altLang="ko-KR" dirty="0" smtClean="0"/>
              <a:t>/</a:t>
            </a:r>
            <a:r>
              <a:rPr lang="ko-KR" altLang="en-US" dirty="0" smtClean="0"/>
              <a:t> 전반적으로 적극적인 미국인들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03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어떤의미에서 유학은 </a:t>
            </a:r>
            <a:r>
              <a:rPr lang="en-US" altLang="ko-KR" dirty="0" smtClean="0"/>
              <a:t>Academic </a:t>
            </a:r>
            <a:r>
              <a:rPr lang="en-US" dirty="0" smtClean="0"/>
              <a:t>Start-up</a:t>
            </a:r>
            <a:r>
              <a:rPr lang="ko-KR" altLang="en-US" baseline="0" dirty="0" smtClean="0"/>
              <a:t>을 시작하는 것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영어 논문 쓰기는 어떻게</a:t>
            </a:r>
            <a:r>
              <a:rPr lang="en-US" altLang="ko-KR" baseline="0" dirty="0" smtClean="0"/>
              <a:t>?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</a:t>
            </a:r>
            <a:r>
              <a:rPr lang="ko-KR" altLang="en-US" baseline="0" dirty="0" smtClean="0"/>
              <a:t> 일반적 쓰기 연습이 중요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87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석사의 연구실선정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들어가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보면 박사와 같이 시작</a:t>
            </a:r>
            <a:r>
              <a:rPr lang="en-US" altLang="ko-KR" dirty="0" smtClean="0"/>
              <a:t> /</a:t>
            </a:r>
            <a:r>
              <a:rPr lang="ko-KR" altLang="en-US" dirty="0" smtClean="0"/>
              <a:t> 인도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중국 교수님</a:t>
            </a:r>
            <a:r>
              <a:rPr lang="en-US" altLang="ko-KR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65AC-C88A-4338-80C2-0DE81F8CA4B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32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286808" cy="111283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596" y="3286124"/>
            <a:ext cx="8286808" cy="928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5E6-42AC-49CC-A4EB-F1998AE1D674}" type="datetimeFigureOut">
              <a:rPr lang="ko-KR" altLang="en-US" smtClean="0"/>
              <a:pPr/>
              <a:t>5/26/12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4E5-E998-41FE-B24C-B9B1EAEE236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928794" y="1000108"/>
            <a:ext cx="6786610" cy="1588"/>
          </a:xfrm>
          <a:prstGeom prst="line">
            <a:avLst/>
          </a:prstGeom>
          <a:ln w="1016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428596" y="1000108"/>
            <a:ext cx="1571636" cy="1588"/>
          </a:xfrm>
          <a:prstGeom prst="line">
            <a:avLst/>
          </a:prstGeom>
          <a:ln w="1016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7476"/>
          </a:xfrm>
        </p:spPr>
        <p:txBody>
          <a:bodyPr/>
          <a:lstStyle>
            <a:lvl1pPr>
              <a:buClr>
                <a:schemeClr val="accent1"/>
              </a:buClr>
              <a:defRPr lang="ko-KR" altLang="en-US" sz="2400" dirty="0" smtClean="0"/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lang="ko-KR" altLang="en-US" sz="2000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5E6-42AC-49CC-A4EB-F1998AE1D674}" type="datetimeFigureOut">
              <a:rPr lang="ko-KR" altLang="en-US" smtClean="0"/>
              <a:pPr/>
              <a:t>5/26/12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4E5-E998-41FE-B24C-B9B1EAEE236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928794" y="1000108"/>
            <a:ext cx="6786610" cy="1588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428596" y="1000108"/>
            <a:ext cx="1571636" cy="158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14907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5E6-42AC-49CC-A4EB-F1998AE1D674}" type="datetimeFigureOut">
              <a:rPr lang="ko-KR" altLang="en-US" smtClean="0"/>
              <a:pPr/>
              <a:t>5/26/12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4E5-E998-41FE-B24C-B9B1EAEE236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928794" y="1000108"/>
            <a:ext cx="6786610" cy="1588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428596" y="1000108"/>
            <a:ext cx="1571636" cy="158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5E6-42AC-49CC-A4EB-F1998AE1D674}" type="datetimeFigureOut">
              <a:rPr lang="ko-KR" altLang="en-US" smtClean="0"/>
              <a:pPr/>
              <a:t>5/26/12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4E5-E998-41FE-B24C-B9B1EAEE2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5E6-42AC-49CC-A4EB-F1998AE1D674}" type="datetimeFigureOut">
              <a:rPr lang="ko-KR" altLang="en-US" smtClean="0"/>
              <a:pPr/>
              <a:t>5/26/12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4E5-E998-41FE-B24C-B9B1EAEE2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5E6-42AC-49CC-A4EB-F1998AE1D674}" type="datetimeFigureOut">
              <a:rPr lang="ko-KR" altLang="en-US" smtClean="0"/>
              <a:pPr/>
              <a:t>5/26/12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74E5-E998-41FE-B24C-B9B1EAEE2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C936-E1A2-4AFC-96B6-7793F7B72F58}" type="datetimeFigureOut">
              <a:rPr lang="ko-KR" altLang="en-US" smtClean="0"/>
              <a:pPr/>
              <a:t>5/26/12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95638" y="6421461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0486-F8D3-4F55-ADAE-C2E352E786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357158" y="142852"/>
            <a:ext cx="3429024" cy="4286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048310" y="6552000"/>
            <a:ext cx="488114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Ranking Objects by Following Paths in Entity-Relationship</a:t>
            </a:r>
            <a:r>
              <a:rPr lang="en-US" altLang="ko-KR" sz="13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Graphs</a:t>
            </a:r>
            <a:endParaRPr lang="ko-KR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357158" y="6427808"/>
            <a:ext cx="8496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59432" y="6552000"/>
            <a:ext cx="15002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© 2011 </a:t>
            </a:r>
            <a:r>
              <a:rPr lang="en-US" altLang="ko-KR" sz="1200" dirty="0" err="1" smtClean="0">
                <a:solidFill>
                  <a:schemeClr val="bg1">
                    <a:lumMod val="65000"/>
                  </a:schemeClr>
                </a:solidFill>
              </a:rPr>
              <a:t>Minsuk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1200" dirty="0" err="1" smtClean="0">
                <a:solidFill>
                  <a:schemeClr val="bg1">
                    <a:lumMod val="65000"/>
                  </a:schemeClr>
                </a:solidFill>
              </a:rPr>
              <a:t>Kahng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20000" y="6552000"/>
            <a:ext cx="813171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PIKM 2011</a:t>
            </a:r>
            <a:endParaRPr lang="ko-KR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12000" y="6565945"/>
            <a:ext cx="400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8794" y="6565945"/>
            <a:ext cx="400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C936-E1A2-4AFC-96B6-7793F7B72F58}" type="datetimeFigureOut">
              <a:rPr lang="ko-KR" altLang="en-US" smtClean="0"/>
              <a:pPr/>
              <a:t>5/26/12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95638" y="6421461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0486-F8D3-4F55-ADAE-C2E352E786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357158" y="142852"/>
            <a:ext cx="3429024" cy="4286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048310" y="6552000"/>
            <a:ext cx="488114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Ranking Objects by Following Paths in Entity-Relationship</a:t>
            </a:r>
            <a:r>
              <a:rPr lang="en-US" altLang="ko-KR" sz="13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Graphs</a:t>
            </a:r>
            <a:endParaRPr lang="ko-KR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357158" y="6427808"/>
            <a:ext cx="8496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59432" y="6552000"/>
            <a:ext cx="15002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© 2011 </a:t>
            </a:r>
            <a:r>
              <a:rPr lang="en-US" altLang="ko-KR" sz="1200" dirty="0" err="1" smtClean="0">
                <a:solidFill>
                  <a:schemeClr val="bg1">
                    <a:lumMod val="65000"/>
                  </a:schemeClr>
                </a:solidFill>
              </a:rPr>
              <a:t>Minsuk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1200" dirty="0" err="1" smtClean="0">
                <a:solidFill>
                  <a:schemeClr val="bg1">
                    <a:lumMod val="65000"/>
                  </a:schemeClr>
                </a:solidFill>
              </a:rPr>
              <a:t>Kahng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20000" y="6552000"/>
            <a:ext cx="813171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PIKM 2011</a:t>
            </a:r>
            <a:endParaRPr lang="ko-KR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12000" y="6565945"/>
            <a:ext cx="400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8794" y="6565945"/>
            <a:ext cx="400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516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E5E6-42AC-49CC-A4EB-F1998AE1D674}" type="datetimeFigureOut">
              <a:rPr lang="ko-KR" altLang="en-US" smtClean="0"/>
              <a:pPr/>
              <a:t>5/26/12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74E5-E998-41FE-B24C-B9B1EAEE236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70171" y="6407371"/>
            <a:ext cx="630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CE0FC152-6CDB-4ABB-8AD1-E096D943A2F7}" type="slidenum">
              <a:rPr lang="ko-KR" altLang="en-US" sz="1400" smtClean="0"/>
              <a:pPr algn="r"/>
              <a:t>‹#›</a:t>
            </a:fld>
            <a:endParaRPr lang="ko-KR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914400" rtl="0" eaLnBrk="1" latinLnBrk="1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Clr>
          <a:schemeClr val="accent1"/>
        </a:buClr>
        <a:buFont typeface="Wingdings" pitchFamily="2" charset="2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286808" cy="1112835"/>
          </a:xfrm>
        </p:spPr>
        <p:txBody>
          <a:bodyPr/>
          <a:lstStyle/>
          <a:p>
            <a:r>
              <a:rPr lang="ko-KR" altLang="en-US" dirty="0" smtClean="0"/>
              <a:t>반상식적이고 주관적인 </a:t>
            </a:r>
            <a:r>
              <a:rPr lang="en-US" altLang="ko-KR" dirty="0" smtClean="0"/>
              <a:t>(CS) </a:t>
            </a:r>
            <a:r>
              <a:rPr lang="ko-KR" altLang="en-US" dirty="0" smtClean="0"/>
              <a:t>유학 이야기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596" y="3286124"/>
            <a:ext cx="8286808" cy="1108076"/>
          </a:xfrm>
        </p:spPr>
        <p:txBody>
          <a:bodyPr/>
          <a:lstStyle/>
          <a:p>
            <a:r>
              <a:rPr lang="ko-KR" altLang="en-US" dirty="0" smtClean="0"/>
              <a:t>대학원 </a:t>
            </a:r>
            <a:r>
              <a:rPr lang="en-US" altLang="ko-KR" dirty="0" smtClean="0"/>
              <a:t>(</a:t>
            </a:r>
            <a:r>
              <a:rPr lang="ko-KR" altLang="en-US" dirty="0" smtClean="0"/>
              <a:t>유학</a:t>
            </a:r>
            <a:r>
              <a:rPr lang="en-US" altLang="ko-KR" dirty="0" smtClean="0"/>
              <a:t>),</a:t>
            </a:r>
            <a:r>
              <a:rPr lang="ko-KR" altLang="en-US" dirty="0" smtClean="0"/>
              <a:t> 전문가로 다시 태어나는 첫걸음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4619162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University of Massachusetts, Amherst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5508" y="4026763"/>
            <a:ext cx="105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김진영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5661248"/>
            <a:ext cx="5610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2012 </a:t>
            </a:r>
            <a:r>
              <a:rPr lang="ko-KR" altLang="en-US" dirty="0"/>
              <a:t>선배에게서 듣는 </a:t>
            </a:r>
            <a:r>
              <a:rPr lang="en-US" altLang="ko-KR" dirty="0"/>
              <a:t>Computer Science </a:t>
            </a:r>
            <a:r>
              <a:rPr lang="ko-KR" altLang="en-US" dirty="0"/>
              <a:t>유학 </a:t>
            </a:r>
            <a:r>
              <a:rPr lang="ko-KR" altLang="en-US" dirty="0" smtClean="0"/>
              <a:t>이야기</a:t>
            </a:r>
            <a:endParaRPr lang="en-US" altLang="ko-KR" dirty="0" smtClean="0"/>
          </a:p>
          <a:p>
            <a:r>
              <a:rPr lang="ko-KR" altLang="en-US" dirty="0" smtClean="0"/>
              <a:t>         </a:t>
            </a:r>
            <a:r>
              <a:rPr lang="en-US" altLang="ko-KR" dirty="0" smtClean="0"/>
              <a:t>Panelist : </a:t>
            </a:r>
            <a:r>
              <a:rPr lang="ko-KR" altLang="en-US" dirty="0" smtClean="0"/>
              <a:t>박 욱 </a:t>
            </a:r>
            <a:r>
              <a:rPr lang="en-US" altLang="ko-KR" dirty="0" smtClean="0"/>
              <a:t>(</a:t>
            </a:r>
            <a:r>
              <a:rPr lang="ko-KR" altLang="en-US" dirty="0" smtClean="0"/>
              <a:t>경희대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이병호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오라클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5429264"/>
            <a:ext cx="8143932" cy="158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30596" y="4904914"/>
            <a:ext cx="197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&amp; Microsoft Bing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줄서지 않는 유학 준비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대학원 </a:t>
            </a:r>
            <a:r>
              <a:rPr lang="en-US" altLang="ko-KR" dirty="0"/>
              <a:t>(</a:t>
            </a:r>
            <a:r>
              <a:rPr lang="ko-KR" altLang="en-US" dirty="0"/>
              <a:t>유학</a:t>
            </a:r>
            <a:r>
              <a:rPr lang="en-US" altLang="ko-KR" dirty="0"/>
              <a:t>),</a:t>
            </a:r>
            <a:r>
              <a:rPr lang="ko-KR" altLang="en-US" dirty="0"/>
              <a:t> 전문가로 다시 태어나는 첫걸음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510405"/>
            <a:ext cx="3929112" cy="235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12" y="4005064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9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유학 준비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성공 요인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설득의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단계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스스로 확신 갖기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주변인 설득하기 </a:t>
            </a:r>
            <a:r>
              <a:rPr lang="en-US" altLang="ko-KR" dirty="0" smtClean="0"/>
              <a:t>(</a:t>
            </a:r>
            <a:r>
              <a:rPr lang="ko-KR" altLang="en-US" dirty="0" smtClean="0"/>
              <a:t>추천서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학교 설득하기 </a:t>
            </a:r>
            <a:r>
              <a:rPr lang="en-US" altLang="ko-KR" dirty="0" smtClean="0"/>
              <a:t>(SOP)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줄서지 않는 지원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묻지마 </a:t>
            </a:r>
            <a:r>
              <a:rPr lang="en-US" altLang="ko-KR" dirty="0" smtClean="0"/>
              <a:t>Top</a:t>
            </a:r>
            <a:r>
              <a:rPr lang="ko-KR" altLang="en-US" dirty="0" smtClean="0"/>
              <a:t>스쿨보다는 숨겨진 보석을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‘</a:t>
            </a:r>
            <a:r>
              <a:rPr lang="ko-KR" altLang="en-US" dirty="0" smtClean="0"/>
              <a:t>학교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 학과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 지도교수님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기준 선택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E.g., IR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Top School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Emory University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261847" y="1658417"/>
            <a:ext cx="4464496" cy="1872208"/>
          </a:xfrm>
          <a:prstGeom prst="roundRect">
            <a:avLst/>
          </a:prstGeom>
          <a:solidFill>
            <a:schemeClr val="bg2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인턴 </a:t>
            </a:r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r>
              <a:rPr lang="ko-KR" altLang="en-US" dirty="0" smtClean="0">
                <a:solidFill>
                  <a:schemeClr val="tx1"/>
                </a:solidFill>
              </a:rPr>
              <a:t> 펠로십 </a:t>
            </a:r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r>
              <a:rPr lang="ko-KR" altLang="en-US" dirty="0" smtClean="0">
                <a:solidFill>
                  <a:schemeClr val="tx1"/>
                </a:solidFill>
              </a:rPr>
              <a:t> 첫 구직에 </a:t>
            </a:r>
            <a:r>
              <a:rPr lang="en-US" altLang="ko-KR" dirty="0" smtClean="0">
                <a:solidFill>
                  <a:schemeClr val="tx1"/>
                </a:solidFill>
              </a:rPr>
              <a:t>Edge</a:t>
            </a: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대체로 더 성공적인 교수님 </a:t>
            </a:r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r>
              <a:rPr lang="ko-KR" altLang="en-US" dirty="0" smtClean="0">
                <a:solidFill>
                  <a:schemeClr val="tx1"/>
                </a:solidFill>
              </a:rPr>
              <a:t> 친구들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연구 실적 </a:t>
            </a:r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r>
              <a:rPr lang="ko-KR" altLang="en-US" dirty="0" smtClean="0">
                <a:solidFill>
                  <a:schemeClr val="tx1"/>
                </a:solidFill>
              </a:rPr>
              <a:t> 네트워킹으로 극복 가능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9879" y="1268760"/>
            <a:ext cx="4198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What ‘Top School’ Can Offer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446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유학 준비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나의 경우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설득의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단계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혼자 만들어 쓰던 </a:t>
            </a:r>
            <a:r>
              <a:rPr lang="en-US" altLang="ko-KR" dirty="0" smtClean="0"/>
              <a:t>PIMS </a:t>
            </a:r>
            <a:r>
              <a:rPr lang="ko-KR" altLang="en-US" dirty="0" smtClean="0"/>
              <a:t>프로그램이 계기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실험을 곁들인 </a:t>
            </a:r>
            <a:r>
              <a:rPr lang="ko-KR" altLang="ko-KR" dirty="0" smtClean="0"/>
              <a:t>4</a:t>
            </a:r>
            <a:r>
              <a:rPr lang="en-US" altLang="ko-KR" dirty="0" smtClean="0"/>
              <a:t>0</a:t>
            </a:r>
            <a:r>
              <a:rPr lang="ko-KR" altLang="en-US" dirty="0" smtClean="0"/>
              <a:t>장의 </a:t>
            </a:r>
            <a:r>
              <a:rPr lang="en-US" altLang="ko-KR" dirty="0" smtClean="0"/>
              <a:t>Technical Report</a:t>
            </a:r>
            <a:r>
              <a:rPr lang="ko-KR" altLang="en-US" dirty="0"/>
              <a:t> </a:t>
            </a:r>
            <a:r>
              <a:rPr lang="ko-KR" altLang="en-US" dirty="0" smtClean="0"/>
              <a:t>작성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컴공과에서 학부 연구생으로 연구 경험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대학원 생활에 대한 어느 정도의 경험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언어학과 </a:t>
            </a:r>
            <a:r>
              <a:rPr lang="en-US" altLang="ko-KR" dirty="0" smtClean="0"/>
              <a:t>/</a:t>
            </a:r>
            <a:r>
              <a:rPr lang="ko-KR" altLang="en-US" dirty="0" smtClean="0"/>
              <a:t> 문헌정보학과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성대</a:t>
            </a:r>
            <a:r>
              <a:rPr lang="en-US" altLang="ko-KR" dirty="0" smtClean="0"/>
              <a:t>)</a:t>
            </a:r>
            <a:r>
              <a:rPr lang="ko-KR" altLang="en-US" dirty="0" smtClean="0"/>
              <a:t> 교수님과 상담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출신학교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학교를 뛰어넘는 탐색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 smtClean="0"/>
              <a:t>줄서지 않는 지원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관련 연구를 할 수 있는 학교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학과 탐색</a:t>
            </a:r>
            <a:endParaRPr lang="en-US" dirty="0" smtClean="0"/>
          </a:p>
          <a:p>
            <a:pPr lvl="1"/>
            <a:r>
              <a:rPr lang="en-US" dirty="0" smtClean="0"/>
              <a:t>UW </a:t>
            </a:r>
            <a:r>
              <a:rPr lang="en-US" dirty="0" err="1" smtClean="0"/>
              <a:t>iSchool</a:t>
            </a:r>
            <a:r>
              <a:rPr lang="en-US" dirty="0" smtClean="0"/>
              <a:t> (PIM) / UMass CS (IR)</a:t>
            </a:r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UMaryland</a:t>
            </a:r>
            <a:r>
              <a:rPr lang="en-US" altLang="ko-KR" dirty="0" smtClean="0"/>
              <a:t> (HCI)</a:t>
            </a:r>
            <a:r>
              <a:rPr lang="ko-KR" altLang="en-US" dirty="0"/>
              <a:t> </a:t>
            </a:r>
            <a:r>
              <a:rPr lang="ko-KR" altLang="en-US" dirty="0" smtClean="0"/>
              <a:t>등 지원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CS Dept.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IR</a:t>
            </a:r>
            <a:r>
              <a:rPr lang="ko-KR" altLang="en-US" dirty="0" smtClean="0"/>
              <a:t>을 할 수 있는 </a:t>
            </a:r>
            <a:r>
              <a:rPr lang="en-US" altLang="ko-KR" dirty="0" err="1" smtClean="0"/>
              <a:t>Umass</a:t>
            </a:r>
            <a:r>
              <a:rPr lang="ko-KR" altLang="en-US" dirty="0" smtClean="0"/>
              <a:t>로 결정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96128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유학 초기에 살아남기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대학원 </a:t>
            </a:r>
            <a:r>
              <a:rPr lang="en-US" altLang="ko-KR" dirty="0"/>
              <a:t>(</a:t>
            </a:r>
            <a:r>
              <a:rPr lang="ko-KR" altLang="en-US" dirty="0"/>
              <a:t>유학</a:t>
            </a:r>
            <a:r>
              <a:rPr lang="en-US" altLang="ko-KR" dirty="0"/>
              <a:t>),</a:t>
            </a:r>
            <a:r>
              <a:rPr lang="ko-KR" altLang="en-US" dirty="0"/>
              <a:t> 전문가로 다시 태어나는 첫걸음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530" b="32799"/>
          <a:stretch/>
        </p:blipFill>
        <p:spPr>
          <a:xfrm>
            <a:off x="0" y="4581128"/>
            <a:ext cx="91440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유학 초기에 살아남기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미국 현지에 적응하기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미국인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미국사회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유학생의 자기관리</a:t>
            </a:r>
            <a:endParaRPr lang="en-US" altLang="ko-KR" dirty="0" smtClean="0"/>
          </a:p>
          <a:p>
            <a:endParaRPr lang="en-US" dirty="0"/>
          </a:p>
          <a:p>
            <a:r>
              <a:rPr lang="ko-KR" altLang="en-US" dirty="0" smtClean="0"/>
              <a:t>학업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연구 시작하기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연구실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지도교수 선정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논문 읽기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논문 쓰기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학회</a:t>
            </a:r>
            <a:r>
              <a:rPr lang="ko-KR" altLang="ko-KR" dirty="0"/>
              <a:t>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인턴십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펠로우십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94371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미국인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미국사회 </a:t>
            </a:r>
            <a:r>
              <a:rPr lang="en-US" altLang="ko-KR" baseline="-25000" dirty="0" smtClean="0"/>
              <a:t>(</a:t>
            </a:r>
            <a:r>
              <a:rPr lang="ko-KR" altLang="en-US" baseline="-25000" dirty="0" smtClean="0"/>
              <a:t>일반화의 오류를 무릎쓰고 </a:t>
            </a:r>
            <a:r>
              <a:rPr lang="en-US" altLang="ko-KR" baseline="-25000" dirty="0" smtClean="0"/>
              <a:t>--;)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미국인</a:t>
            </a:r>
            <a:r>
              <a:rPr lang="en-US" altLang="ko-KR" dirty="0" smtClean="0"/>
              <a:t> (vs. </a:t>
            </a:r>
            <a:r>
              <a:rPr lang="ko-KR" altLang="en-US" dirty="0" smtClean="0"/>
              <a:t>한국인</a:t>
            </a:r>
            <a:r>
              <a:rPr lang="en-US" altLang="ko-KR" dirty="0" smtClean="0"/>
              <a:t>)</a:t>
            </a:r>
          </a:p>
          <a:p>
            <a:pPr lvl="1"/>
            <a:r>
              <a:rPr lang="en-US" dirty="0" smtClean="0"/>
              <a:t>Friendly &amp; Cool</a:t>
            </a:r>
          </a:p>
          <a:p>
            <a:pPr lvl="1"/>
            <a:r>
              <a:rPr lang="en-US" dirty="0" smtClean="0"/>
              <a:t>Hard to break the shell</a:t>
            </a:r>
          </a:p>
          <a:p>
            <a:pPr lvl="1"/>
            <a:r>
              <a:rPr lang="ko-KR" altLang="en-US" dirty="0" smtClean="0"/>
              <a:t>오래 겪어보면 같은 사람</a:t>
            </a:r>
            <a:endParaRPr lang="en-US" altLang="ko-KR" dirty="0" smtClean="0"/>
          </a:p>
          <a:p>
            <a:endParaRPr lang="en-US" dirty="0"/>
          </a:p>
          <a:p>
            <a:r>
              <a:rPr lang="ko-KR" altLang="en-US" dirty="0" smtClean="0"/>
              <a:t>미국사회 </a:t>
            </a:r>
            <a:r>
              <a:rPr lang="en-US" altLang="ko-KR" dirty="0" smtClean="0"/>
              <a:t>(vs. </a:t>
            </a:r>
            <a:r>
              <a:rPr lang="ko-KR" altLang="en-US" dirty="0" smtClean="0"/>
              <a:t>한국사회</a:t>
            </a:r>
            <a:r>
              <a:rPr lang="en-US" altLang="ko-KR" dirty="0" smtClean="0"/>
              <a:t>)</a:t>
            </a:r>
          </a:p>
          <a:p>
            <a:pPr lvl="1"/>
            <a:r>
              <a:rPr lang="en-US" dirty="0"/>
              <a:t>Informal &amp; </a:t>
            </a:r>
            <a:r>
              <a:rPr lang="en-US" dirty="0" smtClean="0"/>
              <a:t>Horizontal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인종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소득에 따른 파편화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‘</a:t>
            </a:r>
            <a:r>
              <a:rPr lang="ko-KR" altLang="en-US" dirty="0" smtClean="0"/>
              <a:t>개인 </a:t>
            </a:r>
            <a:r>
              <a:rPr lang="ko-KR" altLang="ko-KR" dirty="0"/>
              <a:t>&gt;</a:t>
            </a:r>
            <a:r>
              <a:rPr lang="ko-KR" altLang="en-US" dirty="0" smtClean="0"/>
              <a:t> 가족 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 조직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순 중요</a:t>
            </a:r>
            <a:endParaRPr lang="en-US" altLang="ko-KR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283968" y="1700808"/>
            <a:ext cx="4392488" cy="3528392"/>
          </a:xfrm>
          <a:prstGeom prst="roundRect">
            <a:avLst/>
          </a:prstGeom>
          <a:solidFill>
            <a:schemeClr val="bg2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적극성이 요구되고 권장되는 사회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인종적 편견을 최소화하려 노력해야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sz="1400" dirty="0" smtClean="0">
                <a:solidFill>
                  <a:schemeClr val="tx1"/>
                </a:solidFill>
              </a:rPr>
              <a:t>   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내가 차별하기 시작하면 상대방도 그렇게 보인다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처음부터 그룹에 끼기보다는 개인적으로 친구를 사귄다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영어는 초기에 집중적으로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 특히 듣기실력은 사회생활에 결정적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008" y="1268760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Surviving in the USA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89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유학생의 자기관리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자기주도적 학습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연구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자기 지도교수님도 요청해야 만날 수 있음</a:t>
            </a:r>
            <a:endParaRPr lang="en-US" altLang="ko-KR" dirty="0"/>
          </a:p>
          <a:p>
            <a:pPr lvl="1"/>
            <a:r>
              <a:rPr lang="ko-KR" altLang="en-US" dirty="0" smtClean="0"/>
              <a:t>공부하라고 잔소리하는 한국 교수님이 그리울 수도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학자로서의 기본기 연마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좋은 문제를 찾는 관찰력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주어진 문제에 대한 해결력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결과를 커뮤니케이션하는 소통력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인터넷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책에서 엄청난 양의 조언을 찾을 수 있음</a:t>
            </a:r>
            <a:r>
              <a:rPr lang="en-US" altLang="ko-KR" dirty="0" smtClean="0"/>
              <a:t>!</a:t>
            </a:r>
          </a:p>
          <a:p>
            <a:pPr lvl="1"/>
            <a:r>
              <a:rPr lang="en-US" altLang="ko-KR" dirty="0" smtClean="0"/>
              <a:t>Just Bing ‘advice for (CS) graduate student’</a:t>
            </a:r>
          </a:p>
        </p:txBody>
      </p:sp>
    </p:spTree>
    <p:extLst>
      <p:ext uri="{BB962C8B-B14F-4D97-AF65-F5344CB8AC3E}">
        <p14:creationId xmlns:p14="http://schemas.microsoft.com/office/powerpoint/2010/main" val="48456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168" y="1063678"/>
            <a:ext cx="4211960" cy="3157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연구실 </a:t>
            </a:r>
            <a:r>
              <a:rPr lang="en-US" altLang="ko-KR" dirty="0"/>
              <a:t>&amp; </a:t>
            </a:r>
            <a:r>
              <a:rPr lang="ko-KR" altLang="en-US" dirty="0"/>
              <a:t>지도교수 </a:t>
            </a:r>
            <a:r>
              <a:rPr lang="ko-KR" altLang="en-US" dirty="0" smtClean="0"/>
              <a:t>선정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분야 및 관심사의 </a:t>
            </a:r>
            <a:r>
              <a:rPr lang="en-US" altLang="ko-KR" dirty="0" smtClean="0"/>
              <a:t>Fit</a:t>
            </a:r>
          </a:p>
          <a:p>
            <a:pPr lvl="1"/>
            <a:r>
              <a:rPr lang="ko-KR" altLang="en-US" dirty="0" smtClean="0"/>
              <a:t>중심 분야 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주변 분야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최근 연구실적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졸업생 진로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논문 목록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학생 홈페이지 확인</a:t>
            </a:r>
            <a:endParaRPr lang="en-US" altLang="ko-KR" dirty="0" smtClean="0"/>
          </a:p>
          <a:p>
            <a:endParaRPr lang="en-US" dirty="0"/>
          </a:p>
          <a:p>
            <a:r>
              <a:rPr lang="ko-KR" altLang="en-US" dirty="0" smtClean="0"/>
              <a:t>교수님과의 </a:t>
            </a:r>
            <a:r>
              <a:rPr lang="en-US" altLang="ko-KR" dirty="0" smtClean="0"/>
              <a:t>Chemistry</a:t>
            </a:r>
          </a:p>
          <a:p>
            <a:pPr lvl="1"/>
            <a:r>
              <a:rPr lang="ko-KR" altLang="en-US" dirty="0" smtClean="0"/>
              <a:t>교수 및 학생과 면담</a:t>
            </a:r>
            <a:endParaRPr lang="en-US" altLang="ko-K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160" y="3729861"/>
            <a:ext cx="4292352" cy="32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2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</a:t>
            </a:r>
            <a:r>
              <a:rPr lang="ko-KR" altLang="en-US" dirty="0" smtClean="0"/>
              <a:t>자형 논문 읽기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특정주제 집중탐구 </a:t>
            </a:r>
            <a:r>
              <a:rPr lang="en-US" altLang="ko-KR" dirty="0" smtClean="0"/>
              <a:t>(depth)</a:t>
            </a:r>
          </a:p>
          <a:p>
            <a:pPr lvl="1"/>
            <a:r>
              <a:rPr lang="ko-KR" altLang="en-US" dirty="0" smtClean="0"/>
              <a:t>연구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관련 </a:t>
            </a:r>
            <a:r>
              <a:rPr lang="en-US" altLang="ko-KR" dirty="0" smtClean="0"/>
              <a:t>Literature Review</a:t>
            </a:r>
          </a:p>
          <a:p>
            <a:pPr lvl="1"/>
            <a:r>
              <a:rPr lang="ko-KR" altLang="en-US" dirty="0" smtClean="0"/>
              <a:t>논문 읽기를 통한 문제 해결 훈련</a:t>
            </a:r>
            <a:endParaRPr lang="en-US" altLang="ko-KR" dirty="0" smtClean="0"/>
          </a:p>
          <a:p>
            <a:pPr lvl="2"/>
            <a:r>
              <a:rPr lang="en-US" dirty="0" smtClean="0"/>
              <a:t>Problem</a:t>
            </a:r>
            <a:r>
              <a:rPr lang="ko-KR" altLang="en-US" dirty="0" smtClean="0"/>
              <a:t>만 보고 </a:t>
            </a:r>
            <a:r>
              <a:rPr lang="en-US" altLang="ko-KR" dirty="0" smtClean="0"/>
              <a:t>Approach</a:t>
            </a:r>
            <a:r>
              <a:rPr lang="ko-KR" altLang="en-US" dirty="0" smtClean="0"/>
              <a:t> 도출해보기</a:t>
            </a:r>
            <a:endParaRPr lang="en-US" altLang="ko-KR" dirty="0" smtClean="0"/>
          </a:p>
          <a:p>
            <a:pPr lvl="2"/>
            <a:r>
              <a:rPr lang="en-US" dirty="0" smtClean="0"/>
              <a:t>Hypothesis</a:t>
            </a:r>
            <a:r>
              <a:rPr lang="ko-KR" altLang="en-US" dirty="0" smtClean="0"/>
              <a:t>만 보고 </a:t>
            </a:r>
            <a:r>
              <a:rPr lang="en-US" altLang="ko-KR" dirty="0" smtClean="0"/>
              <a:t>Evaluation</a:t>
            </a:r>
            <a:r>
              <a:rPr lang="ko-KR" altLang="en-US" dirty="0" smtClean="0"/>
              <a:t> 도출해보기</a:t>
            </a:r>
            <a:endParaRPr lang="en-US" altLang="ko-KR" dirty="0" smtClean="0"/>
          </a:p>
          <a:p>
            <a:pPr lvl="2"/>
            <a:endParaRPr lang="en-US" dirty="0"/>
          </a:p>
          <a:p>
            <a:r>
              <a:rPr lang="en-US" dirty="0" smtClean="0"/>
              <a:t>Proceeding</a:t>
            </a:r>
            <a:r>
              <a:rPr lang="ko-KR" altLang="en-US" dirty="0" smtClean="0"/>
              <a:t> 훑기</a:t>
            </a:r>
            <a:r>
              <a:rPr lang="en-US" altLang="ko-KR" dirty="0" smtClean="0"/>
              <a:t> (breadth)</a:t>
            </a:r>
          </a:p>
          <a:p>
            <a:pPr lvl="1"/>
            <a:r>
              <a:rPr lang="ko-KR" altLang="en-US" dirty="0" smtClean="0"/>
              <a:t>제목 및 </a:t>
            </a:r>
            <a:r>
              <a:rPr lang="en-US" altLang="ko-KR" dirty="0" smtClean="0"/>
              <a:t>Abstract</a:t>
            </a:r>
            <a:r>
              <a:rPr lang="ko-KR" altLang="en-US" dirty="0" smtClean="0"/>
              <a:t>만 읽기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인접분야 학회지까지 섭렵</a:t>
            </a:r>
            <a:endParaRPr lang="en-US" altLang="ko-K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355976" y="4797152"/>
            <a:ext cx="4392488" cy="1728192"/>
          </a:xfrm>
          <a:prstGeom prst="roundRect">
            <a:avLst/>
          </a:prstGeom>
          <a:solidFill>
            <a:schemeClr val="bg2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주로 고학년때 기회가 돌아옴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‘</a:t>
            </a:r>
            <a:r>
              <a:rPr lang="ko-KR" altLang="en-US" dirty="0">
                <a:solidFill>
                  <a:schemeClr val="tx1"/>
                </a:solidFill>
              </a:rPr>
              <a:t>리뷰어들은 어떻게 생각하는가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r>
              <a:rPr lang="en-US" altLang="ko-KR" dirty="0" smtClean="0">
                <a:solidFill>
                  <a:schemeClr val="tx1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를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ko-KR" altLang="en-US" dirty="0" smtClean="0">
                <a:solidFill>
                  <a:schemeClr val="tx1"/>
                </a:solidFill>
              </a:rPr>
              <a:t>이해하는 과정이 중요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4437112"/>
            <a:ext cx="3888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Conference</a:t>
            </a:r>
            <a:r>
              <a:rPr lang="ko-KR" altLang="en-US" sz="2200" b="1" dirty="0" smtClean="0"/>
              <a:t> </a:t>
            </a:r>
            <a:r>
              <a:rPr lang="en-US" altLang="ko-KR" sz="2200" b="1" dirty="0" smtClean="0"/>
              <a:t>/</a:t>
            </a:r>
            <a:r>
              <a:rPr lang="ko-KR" altLang="en-US" sz="2200" b="1" dirty="0" smtClean="0"/>
              <a:t> </a:t>
            </a:r>
            <a:r>
              <a:rPr lang="en-US" altLang="ko-KR" sz="2200" b="1" dirty="0" smtClean="0"/>
              <a:t>Journal</a:t>
            </a:r>
            <a:r>
              <a:rPr lang="en-US" sz="2200" b="1" dirty="0" smtClean="0"/>
              <a:t> Review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7528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Agile</a:t>
            </a:r>
            <a:r>
              <a:rPr lang="ko-KR" altLang="en-US" dirty="0" smtClean="0"/>
              <a:t>한 논문 쓰기</a:t>
            </a:r>
            <a:r>
              <a:rPr lang="ko-KR" altLang="ko-KR" baseline="30000" dirty="0"/>
              <a:t>*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첫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학회</a:t>
            </a:r>
            <a:r>
              <a:rPr lang="en-US" altLang="ko-KR" dirty="0" smtClean="0"/>
              <a:t>)</a:t>
            </a:r>
            <a:r>
              <a:rPr lang="ko-KR" altLang="en-US" dirty="0" smtClean="0"/>
              <a:t> 논문은 최대한 빨리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직접 발표하면서 느끼는 보람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ko-KR" altLang="en-US" dirty="0" smtClean="0"/>
              <a:t>일회성 </a:t>
            </a:r>
            <a:r>
              <a:rPr lang="en-US" altLang="ko-KR" dirty="0" smtClean="0"/>
              <a:t>vs. </a:t>
            </a:r>
            <a:r>
              <a:rPr lang="ko-KR" altLang="en-US" dirty="0" smtClean="0"/>
              <a:t>다회성 연구주제 골고루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,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, 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Author</a:t>
            </a:r>
            <a:r>
              <a:rPr lang="ko-KR" altLang="en-US" dirty="0" smtClean="0"/>
              <a:t> 골고루 </a:t>
            </a:r>
            <a:endParaRPr lang="en-US" altLang="ko-KR" dirty="0" smtClean="0"/>
          </a:p>
          <a:p>
            <a:endParaRPr lang="en-US" dirty="0"/>
          </a:p>
          <a:p>
            <a:r>
              <a:rPr lang="ko-KR" altLang="en-US" dirty="0" smtClean="0"/>
              <a:t>세번째 논문은 </a:t>
            </a:r>
            <a:r>
              <a:rPr lang="en-US" altLang="ko-KR" dirty="0" smtClean="0"/>
              <a:t>Best Paper</a:t>
            </a:r>
            <a:r>
              <a:rPr lang="ko-KR" altLang="en-US" dirty="0" smtClean="0"/>
              <a:t>를 노려라</a:t>
            </a:r>
            <a:endParaRPr lang="en-US" altLang="ko-KR" dirty="0" smtClean="0"/>
          </a:p>
          <a:p>
            <a:pPr lvl="1"/>
            <a:r>
              <a:rPr lang="en-US" dirty="0" smtClean="0"/>
              <a:t>Learning Curve</a:t>
            </a:r>
            <a:r>
              <a:rPr lang="ko-KR" altLang="en-US" dirty="0" smtClean="0"/>
              <a:t>를 꾸준히 높이기</a:t>
            </a:r>
            <a:endParaRPr lang="en-US" dirty="0" smtClean="0"/>
          </a:p>
          <a:p>
            <a:endParaRPr lang="en-US" dirty="0"/>
          </a:p>
          <a:p>
            <a:r>
              <a:rPr lang="ko-KR" altLang="ko-KR" dirty="0" smtClean="0"/>
              <a:t>4</a:t>
            </a:r>
            <a:r>
              <a:rPr lang="ko-KR" altLang="en-US" dirty="0" smtClean="0"/>
              <a:t>년차 이후에는 </a:t>
            </a:r>
            <a:r>
              <a:rPr lang="en-US" altLang="ko-KR" dirty="0" smtClean="0"/>
              <a:t>Multitasking</a:t>
            </a:r>
            <a:r>
              <a:rPr lang="ko-KR" altLang="en-US" dirty="0" smtClean="0"/>
              <a:t> 연습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졸업 후에는 선택이 아님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9856" y="6381328"/>
            <a:ext cx="73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aseline="30000" dirty="0" smtClean="0"/>
              <a:t>*</a:t>
            </a:r>
            <a:r>
              <a:rPr lang="ko-KR" altLang="en-US" dirty="0" smtClean="0"/>
              <a:t>내가 </a:t>
            </a:r>
            <a:r>
              <a:rPr lang="ko-KR" altLang="en-US" dirty="0"/>
              <a:t>대학원에 들어왔을 때 알았더라면 좋았을 연구 </a:t>
            </a:r>
            <a:r>
              <a:rPr lang="ko-KR" altLang="en-US" dirty="0" smtClean="0"/>
              <a:t>노하우 </a:t>
            </a:r>
            <a:r>
              <a:rPr lang="en-US" altLang="ko-KR" dirty="0" smtClean="0"/>
              <a:t>-</a:t>
            </a:r>
            <a:r>
              <a:rPr lang="ko-KR" altLang="en-US" dirty="0" smtClean="0"/>
              <a:t> 최윤섭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805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자기소개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서울대 전기공학부</a:t>
            </a:r>
            <a:r>
              <a:rPr lang="en-US" altLang="ko-KR" dirty="0" smtClean="0"/>
              <a:t>(EE)</a:t>
            </a:r>
            <a:r>
              <a:rPr lang="ko-KR" altLang="en-US" dirty="0" smtClean="0"/>
              <a:t> </a:t>
            </a:r>
            <a:r>
              <a:rPr lang="en-US" altLang="ko-KR" dirty="0" smtClean="0"/>
              <a:t>99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소프트웨어 개발직으로 병역특례 마침</a:t>
            </a:r>
            <a:endParaRPr lang="en-US" altLang="ko-KR" dirty="0" smtClean="0"/>
          </a:p>
          <a:p>
            <a:endParaRPr lang="en-US" dirty="0"/>
          </a:p>
          <a:p>
            <a:r>
              <a:rPr lang="en-US" altLang="ko-KR" dirty="0"/>
              <a:t>2007</a:t>
            </a:r>
            <a:r>
              <a:rPr lang="ko-KR" altLang="en-US" dirty="0"/>
              <a:t>년 </a:t>
            </a:r>
            <a:r>
              <a:rPr lang="en-US" dirty="0" smtClean="0"/>
              <a:t>UMass CS</a:t>
            </a:r>
            <a:r>
              <a:rPr lang="ko-KR" altLang="en-US" dirty="0" smtClean="0"/>
              <a:t> </a:t>
            </a:r>
            <a:r>
              <a:rPr lang="en-US" altLang="ko-KR" dirty="0" smtClean="0"/>
              <a:t>MS/PhD</a:t>
            </a:r>
            <a:r>
              <a:rPr lang="ko-KR" altLang="en-US" dirty="0" smtClean="0"/>
              <a:t> 과정에 입학</a:t>
            </a:r>
            <a:endParaRPr lang="en-US" altLang="ko-KR" dirty="0" smtClean="0"/>
          </a:p>
          <a:p>
            <a:endParaRPr lang="en-US" dirty="0"/>
          </a:p>
          <a:p>
            <a:r>
              <a:rPr lang="en-US" dirty="0" smtClean="0"/>
              <a:t>Microsoft Bing / MSR</a:t>
            </a:r>
            <a:r>
              <a:rPr lang="ko-KR" altLang="en-US" dirty="0" smtClean="0"/>
              <a:t>에서 두 번의 </a:t>
            </a:r>
            <a:r>
              <a:rPr lang="en-US" altLang="ko-KR" dirty="0" smtClean="0"/>
              <a:t>Research </a:t>
            </a:r>
            <a:r>
              <a:rPr lang="ko-KR" altLang="en-US" dirty="0" smtClean="0"/>
              <a:t>인턴십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Microsoft</a:t>
            </a:r>
            <a:r>
              <a:rPr lang="ko-KR" altLang="en-US" dirty="0" smtClean="0"/>
              <a:t> </a:t>
            </a:r>
            <a:r>
              <a:rPr lang="en-US" altLang="ko-KR" dirty="0" smtClean="0"/>
              <a:t>Bing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Applied Researcher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월에 시작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1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학회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인턴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펠로우십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학회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연구자로서 </a:t>
            </a:r>
            <a:r>
              <a:rPr lang="en-US" altLang="ko-KR" dirty="0" smtClean="0"/>
              <a:t>‘t</a:t>
            </a:r>
            <a:r>
              <a:rPr lang="en-US" dirty="0" smtClean="0"/>
              <a:t>ransformative’</a:t>
            </a:r>
            <a:r>
              <a:rPr lang="ko-KR" altLang="en-US" dirty="0" smtClean="0"/>
              <a:t>한 경험</a:t>
            </a:r>
            <a:endParaRPr lang="en-US" altLang="ko-KR" dirty="0"/>
          </a:p>
          <a:p>
            <a:pPr lvl="1"/>
            <a:r>
              <a:rPr lang="ko-KR" altLang="en-US" dirty="0" smtClean="0"/>
              <a:t>학계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산업계 전문가와 만나 교류하기</a:t>
            </a:r>
            <a:endParaRPr lang="en-US" altLang="ko-KR" dirty="0" smtClean="0"/>
          </a:p>
          <a:p>
            <a:pPr lvl="1"/>
            <a:endParaRPr lang="en-US" dirty="0" smtClean="0"/>
          </a:p>
          <a:p>
            <a:r>
              <a:rPr lang="ko-KR" altLang="en-US" dirty="0" smtClean="0"/>
              <a:t>인턴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새로운 환경</a:t>
            </a:r>
            <a:r>
              <a:rPr lang="en-US" altLang="ko-KR" dirty="0" smtClean="0"/>
              <a:t>,</a:t>
            </a:r>
            <a:r>
              <a:rPr lang="ko-KR" altLang="en-US" dirty="0" smtClean="0"/>
              <a:t> 사람들과 일해보기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</a:t>
            </a:r>
            <a:r>
              <a:rPr lang="ko-KR" altLang="en-US" dirty="0" smtClean="0"/>
              <a:t>개월안에 연구 프로젝트를 시작부터 끝내기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한번은 필수</a:t>
            </a:r>
            <a:r>
              <a:rPr lang="en-US" altLang="ko-KR" dirty="0" smtClean="0"/>
              <a:t>,</a:t>
            </a:r>
            <a:r>
              <a:rPr lang="ko-KR" altLang="en-US" dirty="0" smtClean="0"/>
              <a:t> 두번은 선택 </a:t>
            </a:r>
            <a:r>
              <a:rPr lang="en-US" altLang="ko-KR" dirty="0" smtClean="0"/>
              <a:t>(</a:t>
            </a:r>
            <a:r>
              <a:rPr lang="ko-KR" altLang="en-US" dirty="0" smtClean="0"/>
              <a:t>특히 </a:t>
            </a:r>
            <a:r>
              <a:rPr lang="en-US" altLang="ko-KR" dirty="0" smtClean="0"/>
              <a:t>Industry Type)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ko-KR" altLang="en-US" dirty="0" smtClean="0"/>
              <a:t>펠로우십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이력서를 빛내면서 경제적 지원까지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특히 여학생에게 많은 기회가 돌아감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224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학생에서 전문가로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대학원 </a:t>
            </a:r>
            <a:r>
              <a:rPr lang="en-US" altLang="ko-KR" dirty="0"/>
              <a:t>(</a:t>
            </a:r>
            <a:r>
              <a:rPr lang="ko-KR" altLang="en-US" dirty="0"/>
              <a:t>유학</a:t>
            </a:r>
            <a:r>
              <a:rPr lang="en-US" altLang="ko-KR" dirty="0"/>
              <a:t>),</a:t>
            </a:r>
            <a:r>
              <a:rPr lang="ko-KR" altLang="en-US" dirty="0"/>
              <a:t> 전문가로 다시 태어나는 첫걸음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8709" b="27579"/>
          <a:stretch/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6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학생에서 전문가로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직업이 아니라 전문가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왜 전문가인가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전문가의 조건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유학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전문가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전문가를 향하여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Career Decision</a:t>
            </a:r>
          </a:p>
          <a:p>
            <a:pPr lvl="1"/>
            <a:r>
              <a:rPr lang="en-US" altLang="ko-KR" dirty="0" smtClean="0"/>
              <a:t>Academic Job Search</a:t>
            </a:r>
          </a:p>
          <a:p>
            <a:pPr lvl="1"/>
            <a:r>
              <a:rPr lang="en-US" altLang="ko-KR" dirty="0" smtClean="0"/>
              <a:t>Industry Job Search</a:t>
            </a:r>
          </a:p>
          <a:p>
            <a:pPr lvl="1"/>
            <a:r>
              <a:rPr lang="en-US" altLang="ko-KR" dirty="0" smtClean="0"/>
              <a:t>Building Your Own Brand</a:t>
            </a:r>
            <a:endParaRPr lang="en-US" altLang="ko-KR" dirty="0"/>
          </a:p>
          <a:p>
            <a:pPr lvl="1"/>
            <a:endParaRPr lang="en-US" altLang="ko-KR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644008" y="1700808"/>
            <a:ext cx="4032448" cy="1944216"/>
          </a:xfrm>
          <a:prstGeom prst="roundRect">
            <a:avLst/>
          </a:prstGeom>
          <a:solidFill>
            <a:schemeClr val="bg2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구본형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그대 스스로를 고용하라</a:t>
            </a:r>
            <a:r>
              <a:rPr lang="en-US" altLang="ko-KR" dirty="0" smtClean="0">
                <a:solidFill>
                  <a:schemeClr val="tx1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 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드러커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프로페셔널의 조건</a:t>
            </a:r>
            <a:r>
              <a:rPr lang="en-US" altLang="ko-KR" dirty="0" smtClean="0">
                <a:solidFill>
                  <a:schemeClr val="tx1"/>
                </a:solidFill>
              </a:rPr>
              <a:t>’</a:t>
            </a: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ko-KR" dirty="0" smtClean="0">
                <a:solidFill>
                  <a:schemeClr val="tx1"/>
                </a:solidFill>
              </a:rPr>
              <a:t>4</a:t>
            </a:r>
            <a:r>
              <a:rPr lang="en-US" altLang="ko-KR" dirty="0" smtClean="0">
                <a:solidFill>
                  <a:schemeClr val="tx1"/>
                </a:solidFill>
              </a:rPr>
              <a:t>-Hour Work Week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6056" y="1311151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Related Readings...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88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직업이 아니라 </a:t>
            </a:r>
            <a:r>
              <a:rPr lang="ko-KR" altLang="en-US" dirty="0" smtClean="0"/>
              <a:t>전문가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왜 전문가인가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평생고용의 종말 </a:t>
            </a:r>
            <a:r>
              <a:rPr lang="en-US" altLang="ko-KR" dirty="0" smtClean="0"/>
              <a:t>(55</a:t>
            </a:r>
            <a:r>
              <a:rPr lang="ko-KR" altLang="en-US" dirty="0" smtClean="0"/>
              <a:t>세 정년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상시 해고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독립적인 전문가를 위한 기회 증가</a:t>
            </a:r>
            <a:endParaRPr lang="en-US" altLang="ko-KR" dirty="0" smtClean="0"/>
          </a:p>
          <a:p>
            <a:endParaRPr lang="en-US" dirty="0" smtClean="0"/>
          </a:p>
          <a:p>
            <a:r>
              <a:rPr lang="ko-KR" altLang="en-US" dirty="0" smtClean="0"/>
              <a:t>전문가의 조건</a:t>
            </a:r>
            <a:endParaRPr lang="en-US" altLang="ko-KR" dirty="0" smtClean="0"/>
          </a:p>
          <a:p>
            <a:pPr lvl="1"/>
            <a:r>
              <a:rPr lang="en-US" altLang="ko-KR" dirty="0"/>
              <a:t>Skill &amp; Knowledge</a:t>
            </a:r>
          </a:p>
          <a:p>
            <a:pPr lvl="1"/>
            <a:r>
              <a:rPr lang="en-US" altLang="ko-KR" dirty="0"/>
              <a:t>Experience &amp; </a:t>
            </a:r>
            <a:r>
              <a:rPr lang="en-US" altLang="ko-KR" dirty="0" smtClean="0"/>
              <a:t>Network</a:t>
            </a:r>
            <a:endParaRPr lang="en-US" altLang="ko-KR" dirty="0"/>
          </a:p>
          <a:p>
            <a:pPr lvl="1"/>
            <a:r>
              <a:rPr lang="en-US" altLang="ko-KR" dirty="0" smtClean="0"/>
              <a:t>Market &amp; Brand</a:t>
            </a:r>
            <a:endParaRPr lang="en-US" altLang="ko-KR" dirty="0"/>
          </a:p>
        </p:txBody>
      </p:sp>
      <p:sp>
        <p:nvSpPr>
          <p:cNvPr id="4" name="Rounded Rectangle 3"/>
          <p:cNvSpPr/>
          <p:nvPr/>
        </p:nvSpPr>
        <p:spPr>
          <a:xfrm>
            <a:off x="4283968" y="3789040"/>
            <a:ext cx="4392488" cy="2664296"/>
          </a:xfrm>
          <a:prstGeom prst="roundRect">
            <a:avLst/>
          </a:prstGeom>
          <a:solidFill>
            <a:schemeClr val="bg2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자기 분야에서 독창적인 이론을 개발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학계 </a:t>
            </a:r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r>
              <a:rPr lang="ko-KR" altLang="en-US" dirty="0" smtClean="0">
                <a:solidFill>
                  <a:schemeClr val="tx1"/>
                </a:solidFill>
              </a:rPr>
              <a:t> 산업계에 걸친 인맥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>
                <a:solidFill>
                  <a:schemeClr val="tx1"/>
                </a:solidFill>
              </a:rPr>
              <a:t>최소 </a:t>
            </a:r>
            <a:r>
              <a:rPr lang="en-US" altLang="ko-KR" dirty="0">
                <a:solidFill>
                  <a:schemeClr val="tx1"/>
                </a:solidFill>
              </a:rPr>
              <a:t>5</a:t>
            </a:r>
            <a:r>
              <a:rPr lang="ko-KR" altLang="en-US" dirty="0">
                <a:solidFill>
                  <a:schemeClr val="tx1"/>
                </a:solidFill>
              </a:rPr>
              <a:t>년간의 학습 </a:t>
            </a:r>
            <a:r>
              <a:rPr lang="en-US" altLang="ko-KR" dirty="0">
                <a:solidFill>
                  <a:schemeClr val="tx1"/>
                </a:solidFill>
              </a:rPr>
              <a:t>&amp;</a:t>
            </a:r>
            <a:r>
              <a:rPr lang="ko-KR" altLang="en-US" dirty="0">
                <a:solidFill>
                  <a:schemeClr val="tx1"/>
                </a:solidFill>
              </a:rPr>
              <a:t> 트레이닝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altLang="ko-KR" dirty="0" err="1" smtClean="0">
                <a:solidFill>
                  <a:schemeClr val="tx1"/>
                </a:solidFill>
              </a:rPr>
              <a:t>Ph.D</a:t>
            </a:r>
            <a:r>
              <a:rPr lang="ko-KR" altLang="en-US" dirty="0" smtClean="0">
                <a:solidFill>
                  <a:schemeClr val="tx1"/>
                </a:solidFill>
              </a:rPr>
              <a:t>라는 타이틀</a:t>
            </a:r>
            <a:r>
              <a:rPr lang="en-US" altLang="ko-KR" dirty="0" smtClean="0">
                <a:solidFill>
                  <a:schemeClr val="tx1"/>
                </a:solidFill>
              </a:rPr>
              <a:t> (</a:t>
            </a:r>
            <a:r>
              <a:rPr lang="ko-KR" altLang="en-US" dirty="0" smtClean="0">
                <a:solidFill>
                  <a:schemeClr val="tx1"/>
                </a:solidFill>
              </a:rPr>
              <a:t>점점 덜 중요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3356992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What </a:t>
            </a:r>
            <a:r>
              <a:rPr lang="en-US" sz="2800" b="1" dirty="0" err="1" smtClean="0"/>
              <a:t>Ph.D</a:t>
            </a:r>
            <a:r>
              <a:rPr lang="en-US" sz="2800" b="1" dirty="0" smtClean="0"/>
              <a:t> Offers...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1180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유학생의 진로선택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Academy vs. Industry (vs. Industry Lab)</a:t>
            </a:r>
          </a:p>
          <a:p>
            <a:pPr lvl="1"/>
            <a:r>
              <a:rPr lang="ko-KR" altLang="en-US" dirty="0" smtClean="0"/>
              <a:t>교수직</a:t>
            </a:r>
            <a:r>
              <a:rPr lang="en-US" altLang="ko-KR" dirty="0" smtClean="0"/>
              <a:t>:</a:t>
            </a:r>
            <a:r>
              <a:rPr lang="ko-KR" altLang="en-US" dirty="0" smtClean="0"/>
              <a:t> 자유롭지만 바쁘고 고달픔 </a:t>
            </a:r>
            <a:r>
              <a:rPr lang="en-US" altLang="ko-KR" dirty="0" smtClean="0"/>
              <a:t>(until tenure)</a:t>
            </a:r>
          </a:p>
          <a:p>
            <a:pPr lvl="1"/>
            <a:r>
              <a:rPr lang="ko-KR" altLang="en-US" dirty="0" smtClean="0"/>
              <a:t>개발직</a:t>
            </a:r>
            <a:r>
              <a:rPr lang="en-US" altLang="ko-KR" dirty="0" smtClean="0"/>
              <a:t>:</a:t>
            </a:r>
            <a:r>
              <a:rPr lang="ko-KR" altLang="en-US" dirty="0" smtClean="0"/>
              <a:t> 연구 및 학계에서 멀어짐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연구직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Best (or Worst) of Both?</a:t>
            </a:r>
          </a:p>
          <a:p>
            <a:endParaRPr lang="en-US" altLang="ko-KR" dirty="0"/>
          </a:p>
          <a:p>
            <a:r>
              <a:rPr lang="en-US" altLang="ko-KR" dirty="0" smtClean="0"/>
              <a:t>Korea vs. America</a:t>
            </a:r>
          </a:p>
          <a:p>
            <a:pPr lvl="1"/>
            <a:r>
              <a:rPr lang="ko-KR" altLang="en-US" dirty="0"/>
              <a:t>미국 생활 적응도에 </a:t>
            </a:r>
            <a:r>
              <a:rPr lang="ko-KR" altLang="en-US" dirty="0" smtClean="0"/>
              <a:t>달림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나의경우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ko-KR" dirty="0" smtClean="0"/>
              <a:t>4</a:t>
            </a:r>
            <a:r>
              <a:rPr lang="ko-KR" altLang="en-US" dirty="0" smtClean="0"/>
              <a:t>년차까지는 미국생활 꿈도 안꿈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Life vs. Career</a:t>
            </a:r>
            <a:r>
              <a:rPr lang="ko-KR" altLang="en-US" dirty="0" smtClean="0"/>
              <a:t>의 선택</a:t>
            </a:r>
            <a:endParaRPr lang="en-US" altLang="ko-KR" dirty="0"/>
          </a:p>
          <a:p>
            <a:pPr lvl="2"/>
            <a:r>
              <a:rPr lang="en-US" altLang="ko-KR" dirty="0"/>
              <a:t>e</a:t>
            </a:r>
            <a:r>
              <a:rPr lang="en-US" altLang="ko-KR" dirty="0" smtClean="0"/>
              <a:t>.g., SDE</a:t>
            </a:r>
            <a:r>
              <a:rPr lang="ko-KR" altLang="en-US" dirty="0" smtClean="0"/>
              <a:t> 대우는 한국</a:t>
            </a:r>
            <a:r>
              <a:rPr lang="en-US" altLang="ko-KR" dirty="0" smtClean="0"/>
              <a:t> vs.</a:t>
            </a:r>
            <a:r>
              <a:rPr lang="ko-KR" altLang="en-US" dirty="0" smtClean="0"/>
              <a:t> 미국이 천양지차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0424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Job Search</a:t>
            </a:r>
            <a:r>
              <a:rPr lang="ko-KR" altLang="en-US" dirty="0" smtClean="0"/>
              <a:t> </a:t>
            </a:r>
            <a:r>
              <a:rPr lang="en-US" altLang="ko-KR" dirty="0" smtClean="0"/>
              <a:t>(in USA)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준비사항 </a:t>
            </a:r>
            <a:r>
              <a:rPr lang="en-US" altLang="ko-KR" baseline="-25000" dirty="0" smtClean="0"/>
              <a:t>(</a:t>
            </a:r>
            <a:r>
              <a:rPr lang="ko-KR" altLang="en-US" baseline="-25000" dirty="0" smtClean="0"/>
              <a:t>박사과정 입학과 비슷</a:t>
            </a:r>
            <a:r>
              <a:rPr lang="en-US" altLang="ko-KR" baseline="-25000" dirty="0" smtClean="0"/>
              <a:t>)</a:t>
            </a:r>
          </a:p>
          <a:p>
            <a:pPr lvl="1"/>
            <a:r>
              <a:rPr lang="ko-KR" altLang="en-US" dirty="0" smtClean="0"/>
              <a:t>추천서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네트워킹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논문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경력사항</a:t>
            </a:r>
            <a:endParaRPr lang="en-US" altLang="ko-KR" dirty="0"/>
          </a:p>
          <a:p>
            <a:pPr lvl="1"/>
            <a:r>
              <a:rPr lang="en-US" altLang="ko-KR" dirty="0" smtClean="0"/>
              <a:t>Research &amp; Teaching Statement</a:t>
            </a:r>
          </a:p>
          <a:p>
            <a:endParaRPr lang="en-US" dirty="0"/>
          </a:p>
          <a:p>
            <a:r>
              <a:rPr lang="ko-KR" altLang="en-US" dirty="0" smtClean="0"/>
              <a:t>지원절차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Resume Screening</a:t>
            </a:r>
          </a:p>
          <a:p>
            <a:pPr lvl="1"/>
            <a:r>
              <a:rPr lang="en-US" dirty="0" smtClean="0"/>
              <a:t>On-site Interview</a:t>
            </a:r>
          </a:p>
          <a:p>
            <a:pPr lvl="2"/>
            <a:r>
              <a:rPr lang="en-US" dirty="0" smtClean="0"/>
              <a:t>Job Talk is a critical part</a:t>
            </a:r>
          </a:p>
          <a:p>
            <a:endParaRPr lang="en-US" dirty="0"/>
          </a:p>
          <a:p>
            <a:r>
              <a:rPr lang="ko-KR" altLang="en-US" dirty="0" smtClean="0"/>
              <a:t>매년 자리 공급이 달라짐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427984" y="3645024"/>
            <a:ext cx="4392488" cy="2664296"/>
          </a:xfrm>
          <a:prstGeom prst="roundRect">
            <a:avLst/>
          </a:prstGeom>
          <a:solidFill>
            <a:schemeClr val="bg2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en-US" altLang="ko-KR" dirty="0" smtClean="0">
                <a:solidFill>
                  <a:schemeClr val="tx1"/>
                </a:solidFill>
              </a:rPr>
              <a:t>Impact</a:t>
            </a:r>
            <a:r>
              <a:rPr lang="ko-KR" altLang="en-US" dirty="0" smtClean="0">
                <a:solidFill>
                  <a:schemeClr val="tx1"/>
                </a:solidFill>
              </a:rPr>
              <a:t>있는 논문 몇 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대가의 </a:t>
            </a:r>
            <a:r>
              <a:rPr lang="en-US" altLang="ko-KR" dirty="0" smtClean="0">
                <a:solidFill>
                  <a:schemeClr val="tx1"/>
                </a:solidFill>
              </a:rPr>
              <a:t>Impressive</a:t>
            </a:r>
            <a:r>
              <a:rPr lang="ko-KR" altLang="en-US" dirty="0" smtClean="0">
                <a:solidFill>
                  <a:schemeClr val="tx1"/>
                </a:solidFill>
              </a:rPr>
              <a:t>한 추천서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지원학교 내부의 </a:t>
            </a:r>
            <a:r>
              <a:rPr lang="en-US" altLang="ko-KR" dirty="0" smtClean="0">
                <a:solidFill>
                  <a:schemeClr val="tx1"/>
                </a:solidFill>
              </a:rPr>
              <a:t>Network</a:t>
            </a: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altLang="ko-KR" dirty="0" smtClean="0">
                <a:solidFill>
                  <a:schemeClr val="tx1"/>
                </a:solidFill>
              </a:rPr>
              <a:t>Compelling</a:t>
            </a:r>
            <a:r>
              <a:rPr lang="ko-KR" altLang="en-US" dirty="0" smtClean="0">
                <a:solidFill>
                  <a:schemeClr val="tx1"/>
                </a:solidFill>
              </a:rPr>
              <a:t>한 </a:t>
            </a:r>
            <a:r>
              <a:rPr lang="en-US" altLang="ko-KR" dirty="0" smtClean="0">
                <a:solidFill>
                  <a:schemeClr val="tx1"/>
                </a:solidFill>
              </a:rPr>
              <a:t>Job Talk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0032" y="328498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Seems Necessary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311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Job Search (in USA)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준비사항</a:t>
            </a:r>
            <a:endParaRPr lang="en-US" altLang="ko-KR" dirty="0" smtClean="0"/>
          </a:p>
          <a:p>
            <a:pPr lvl="1"/>
            <a:r>
              <a:rPr lang="en-US" dirty="0" smtClean="0"/>
              <a:t>Industry-relevant Research</a:t>
            </a:r>
            <a:r>
              <a:rPr lang="ko-KR" altLang="en-US" dirty="0" smtClean="0"/>
              <a:t> </a:t>
            </a:r>
            <a:r>
              <a:rPr lang="en-US" dirty="0"/>
              <a:t>(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ko-KR" altLang="en-US" dirty="0"/>
              <a:t>인턴</a:t>
            </a:r>
            <a:r>
              <a:rPr lang="en-US" altLang="ko-KR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Industry Network (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ko-KR" altLang="en-US" dirty="0" smtClean="0"/>
              <a:t>인턴</a:t>
            </a:r>
            <a:r>
              <a:rPr lang="en-US" altLang="ko-KR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Technical Interview</a:t>
            </a:r>
          </a:p>
          <a:p>
            <a:endParaRPr lang="en-US" dirty="0"/>
          </a:p>
          <a:p>
            <a:r>
              <a:rPr lang="ko-KR" altLang="en-US" dirty="0" smtClean="0"/>
              <a:t>지원절차</a:t>
            </a:r>
            <a:endParaRPr lang="en-US" altLang="ko-KR" dirty="0" smtClean="0"/>
          </a:p>
          <a:p>
            <a:pPr lvl="1"/>
            <a:r>
              <a:rPr lang="en-US" dirty="0" smtClean="0"/>
              <a:t>Resume Screening</a:t>
            </a:r>
          </a:p>
          <a:p>
            <a:pPr lvl="1"/>
            <a:r>
              <a:rPr lang="en-US" dirty="0"/>
              <a:t>On-site Interview</a:t>
            </a:r>
          </a:p>
          <a:p>
            <a:pPr lvl="2"/>
            <a:r>
              <a:rPr lang="en-US" dirty="0" smtClean="0"/>
              <a:t>Tech. Interview is critical</a:t>
            </a:r>
          </a:p>
          <a:p>
            <a:pPr lvl="1"/>
            <a:r>
              <a:rPr lang="en-US" dirty="0" smtClean="0"/>
              <a:t>Negotiation &amp; Signing</a:t>
            </a:r>
            <a:endParaRPr lang="en-US" dirty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27984" y="3645024"/>
            <a:ext cx="4392488" cy="2664296"/>
          </a:xfrm>
          <a:prstGeom prst="roundRect">
            <a:avLst/>
          </a:prstGeom>
          <a:solidFill>
            <a:schemeClr val="bg2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en-US" altLang="ko-KR" dirty="0" smtClean="0">
                <a:solidFill>
                  <a:schemeClr val="tx1"/>
                </a:solidFill>
              </a:rPr>
              <a:t>Job Title: SDE vs. Researcher</a:t>
            </a:r>
          </a:p>
          <a:p>
            <a:pPr marL="285750" indent="-285750">
              <a:buFont typeface="Wingdings" charset="2"/>
              <a:buChar char="§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업무 범위 </a:t>
            </a:r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r>
              <a:rPr lang="ko-KR" altLang="en-US" dirty="0" smtClean="0">
                <a:solidFill>
                  <a:schemeClr val="tx1"/>
                </a:solidFill>
              </a:rPr>
              <a:t> 프로세스 </a:t>
            </a:r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r>
              <a:rPr lang="ko-KR" altLang="en-US" dirty="0" smtClean="0">
                <a:solidFill>
                  <a:schemeClr val="tx1"/>
                </a:solidFill>
              </a:rPr>
              <a:t> 평가 방식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altLang="ko-KR" dirty="0" smtClean="0">
                <a:solidFill>
                  <a:schemeClr val="tx1"/>
                </a:solidFill>
              </a:rPr>
              <a:t>Visa Sponsor </a:t>
            </a:r>
            <a:r>
              <a:rPr lang="ko-KR" altLang="en-US" dirty="0" smtClean="0">
                <a:solidFill>
                  <a:schemeClr val="tx1"/>
                </a:solidFill>
              </a:rPr>
              <a:t>여부 </a:t>
            </a:r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r>
              <a:rPr lang="ko-KR" altLang="en-US" dirty="0" smtClean="0">
                <a:solidFill>
                  <a:schemeClr val="tx1"/>
                </a:solidFill>
              </a:rPr>
              <a:t> 조건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위치 </a:t>
            </a:r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Compensation Package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0032" y="328498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Where to Apply For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458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Your Own Brand </a:t>
            </a:r>
            <a:r>
              <a:rPr lang="en-US" baseline="-25000" dirty="0" smtClean="0"/>
              <a:t>(esp. for Industry Career)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 Career may not be Enough!</a:t>
            </a:r>
          </a:p>
          <a:p>
            <a:pPr lvl="1"/>
            <a:r>
              <a:rPr lang="ko-KR" altLang="en-US" dirty="0" smtClean="0"/>
              <a:t>경험 및 네트웍이 조직 내부로 한정</a:t>
            </a:r>
            <a:endParaRPr lang="en-US" altLang="ko-KR" dirty="0" smtClean="0"/>
          </a:p>
          <a:p>
            <a:pPr lvl="1"/>
            <a:endParaRPr lang="en-US" dirty="0"/>
          </a:p>
          <a:p>
            <a:r>
              <a:rPr lang="en-US" dirty="0"/>
              <a:t>Building Your Own </a:t>
            </a:r>
            <a:r>
              <a:rPr lang="en-US" dirty="0" smtClean="0"/>
              <a:t>Brand</a:t>
            </a:r>
          </a:p>
          <a:p>
            <a:pPr lvl="1"/>
            <a:r>
              <a:rPr lang="en-US" dirty="0" smtClean="0"/>
              <a:t>Blogging &amp; SNS (e.g., Twitter and LinkedIn)</a:t>
            </a:r>
          </a:p>
          <a:p>
            <a:pPr lvl="1"/>
            <a:r>
              <a:rPr lang="en-US" dirty="0" smtClean="0"/>
              <a:t>Conference Participation (e.g., Tutorial)</a:t>
            </a:r>
          </a:p>
          <a:p>
            <a:pPr lvl="1"/>
            <a:r>
              <a:rPr lang="en-US" dirty="0"/>
              <a:t>Hosting Workshops &amp; </a:t>
            </a:r>
            <a:r>
              <a:rPr lang="en-US" dirty="0" err="1"/>
              <a:t>Meetups</a:t>
            </a:r>
            <a:endParaRPr lang="en-US" dirty="0"/>
          </a:p>
          <a:p>
            <a:pPr lvl="1"/>
            <a:r>
              <a:rPr lang="en-US" dirty="0" smtClean="0"/>
              <a:t>Writing Books </a:t>
            </a:r>
            <a:r>
              <a:rPr lang="en-US" dirty="0"/>
              <a:t>&amp; </a:t>
            </a:r>
            <a:r>
              <a:rPr lang="en-US" dirty="0" smtClean="0"/>
              <a:t>Articles</a:t>
            </a:r>
          </a:p>
          <a:p>
            <a:endParaRPr lang="en-US" dirty="0" smtClean="0"/>
          </a:p>
          <a:p>
            <a:r>
              <a:rPr lang="en-US" dirty="0" smtClean="0"/>
              <a:t>In 5-10 years, you won’t need an employer!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3728" y="6372036"/>
            <a:ext cx="5480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Recommended Visit: http</a:t>
            </a:r>
            <a:r>
              <a:rPr lang="en-US" dirty="0"/>
              <a:t>://</a:t>
            </a:r>
            <a:r>
              <a:rPr lang="en-US" dirty="0" err="1"/>
              <a:t>thenoisychannel.com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8673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요약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마무리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대학원 </a:t>
            </a:r>
            <a:r>
              <a:rPr lang="en-US" altLang="ko-KR" dirty="0"/>
              <a:t>(</a:t>
            </a:r>
            <a:r>
              <a:rPr lang="ko-KR" altLang="en-US" dirty="0"/>
              <a:t>유학</a:t>
            </a:r>
            <a:r>
              <a:rPr lang="en-US" altLang="ko-KR" dirty="0"/>
              <a:t>),</a:t>
            </a:r>
            <a:r>
              <a:rPr lang="ko-KR" altLang="en-US" dirty="0"/>
              <a:t> 전문가로 다시 태어나는 첫걸음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486816"/>
            <a:ext cx="3560564" cy="23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유학이라는 선택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효용 </a:t>
            </a:r>
            <a:r>
              <a:rPr lang="en-US" altLang="ko-KR" dirty="0" smtClean="0"/>
              <a:t>vs. </a:t>
            </a:r>
            <a:r>
              <a:rPr lang="ko-KR" altLang="en-US" dirty="0" smtClean="0"/>
              <a:t>기회비용 따져보기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줄서지 않는 유학 준비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유명한 곳 </a:t>
            </a:r>
            <a:r>
              <a:rPr lang="en-US" altLang="ko-KR" dirty="0" smtClean="0"/>
              <a:t>vs. </a:t>
            </a:r>
            <a:r>
              <a:rPr lang="ko-KR" altLang="en-US" dirty="0" smtClean="0"/>
              <a:t>나에게 맞는 곳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유학 초기에 살아남기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생활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학업 안정</a:t>
            </a:r>
            <a:endParaRPr lang="en-US" altLang="ko-KR" dirty="0" smtClean="0"/>
          </a:p>
          <a:p>
            <a:endParaRPr lang="en-US" dirty="0"/>
          </a:p>
          <a:p>
            <a:r>
              <a:rPr lang="ko-KR" altLang="en-US" dirty="0" smtClean="0"/>
              <a:t>학생에서 전문가로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직업선택과 </a:t>
            </a:r>
            <a:r>
              <a:rPr lang="en-US" altLang="ko-KR" dirty="0" smtClean="0"/>
              <a:t>Branding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55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제목의 의의</a:t>
            </a:r>
            <a:endParaRPr lang="en-US" alt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반상식적이고 주관적인 </a:t>
            </a:r>
            <a:r>
              <a:rPr lang="en-US" altLang="ko-KR" dirty="0"/>
              <a:t>(CS) </a:t>
            </a:r>
            <a:r>
              <a:rPr lang="ko-KR" altLang="en-US" dirty="0"/>
              <a:t>유학 </a:t>
            </a:r>
            <a:r>
              <a:rPr lang="ko-KR" altLang="en-US" dirty="0" smtClean="0"/>
              <a:t>이야기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유학에 대한 상식</a:t>
            </a:r>
            <a:r>
              <a:rPr lang="en-US" altLang="ko-KR" dirty="0" smtClean="0"/>
              <a:t>(?)</a:t>
            </a:r>
            <a:r>
              <a:rPr lang="ko-KR" altLang="en-US" dirty="0" smtClean="0"/>
              <a:t>들 얼마나 맞나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or </a:t>
            </a:r>
            <a:r>
              <a:rPr lang="ko-KR" altLang="en-US" dirty="0" smtClean="0"/>
              <a:t>얼마나 중요한가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자신의 주관을 확립하려고 노력했던 개인의 이야기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대학원 </a:t>
            </a:r>
            <a:r>
              <a:rPr lang="en-US" altLang="ko-KR" dirty="0"/>
              <a:t>(</a:t>
            </a:r>
            <a:r>
              <a:rPr lang="ko-KR" altLang="en-US" dirty="0"/>
              <a:t>유학</a:t>
            </a:r>
            <a:r>
              <a:rPr lang="en-US" altLang="ko-KR" dirty="0"/>
              <a:t>),</a:t>
            </a:r>
            <a:r>
              <a:rPr lang="ko-KR" altLang="en-US" dirty="0"/>
              <a:t> 전문가로 다시 태어나는 첫걸음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유학은 필수가 아닌 선택</a:t>
            </a:r>
            <a:endParaRPr lang="en-US" altLang="ko-KR" dirty="0"/>
          </a:p>
          <a:p>
            <a:pPr lvl="1"/>
            <a:r>
              <a:rPr lang="ko-KR" altLang="en-US" dirty="0" smtClean="0"/>
              <a:t>유학의 목적은 전문가가 되는 것</a:t>
            </a:r>
            <a:endParaRPr lang="en-US" altLang="ko-KR" dirty="0"/>
          </a:p>
          <a:p>
            <a:pPr lvl="1"/>
            <a:r>
              <a:rPr lang="ko-KR" altLang="en-US" dirty="0" smtClean="0"/>
              <a:t>유학은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다시 태어나는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각오로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유학은 끝이 아닌 시작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237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맺음말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하고싶은 일을 하겠다는 결심 후 </a:t>
            </a:r>
            <a:r>
              <a:rPr lang="en-US" altLang="ko-KR" dirty="0" smtClean="0"/>
              <a:t>6</a:t>
            </a:r>
            <a:r>
              <a:rPr lang="ko-KR" altLang="en-US" dirty="0" smtClean="0"/>
              <a:t>년 후</a:t>
            </a:r>
            <a:r>
              <a:rPr lang="en-US" altLang="ko-KR" dirty="0" smtClean="0"/>
              <a:t>...</a:t>
            </a:r>
          </a:p>
          <a:p>
            <a:endParaRPr lang="en-US" dirty="0"/>
          </a:p>
          <a:p>
            <a:r>
              <a:rPr lang="ko-KR" altLang="en-US" dirty="0" smtClean="0"/>
              <a:t>억세게 운이 따랐지만</a:t>
            </a:r>
            <a:r>
              <a:rPr lang="en-US" altLang="ko-KR" dirty="0" smtClean="0"/>
              <a:t>,</a:t>
            </a:r>
            <a:r>
              <a:rPr lang="ko-KR" altLang="en-US" dirty="0" smtClean="0"/>
              <a:t> 끊임없는 고뇌의 시간들</a:t>
            </a:r>
            <a:endParaRPr lang="en-US" altLang="ko-KR" dirty="0" smtClean="0"/>
          </a:p>
          <a:p>
            <a:pPr lvl="1"/>
            <a:r>
              <a:rPr lang="en-US" dirty="0" smtClean="0"/>
              <a:t>Was it really a right choice? </a:t>
            </a:r>
          </a:p>
          <a:p>
            <a:pPr lvl="1"/>
            <a:endParaRPr lang="en-US" dirty="0"/>
          </a:p>
          <a:p>
            <a:r>
              <a:rPr lang="ko-KR" altLang="en-US" dirty="0" smtClean="0"/>
              <a:t>원하는 </a:t>
            </a:r>
            <a:r>
              <a:rPr lang="en-US" altLang="ko-KR" dirty="0" smtClean="0"/>
              <a:t>Career</a:t>
            </a:r>
            <a:r>
              <a:rPr lang="ko-KR" altLang="en-US" dirty="0" smtClean="0"/>
              <a:t>에 가까워짐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더 넓은 시야를 갖고</a:t>
            </a:r>
            <a:endParaRPr lang="en-US" altLang="ko-KR" dirty="0" smtClean="0"/>
          </a:p>
          <a:p>
            <a:pPr lvl="1"/>
            <a:r>
              <a:rPr lang="en-US" dirty="0" smtClean="0"/>
              <a:t>Don’t care about what others think.</a:t>
            </a:r>
            <a:endParaRPr lang="en-US" dirty="0"/>
          </a:p>
          <a:p>
            <a:endParaRPr lang="en-US" dirty="0" smtClean="0"/>
          </a:p>
          <a:p>
            <a:r>
              <a:rPr lang="ko-KR" altLang="en-US" dirty="0" smtClean="0"/>
              <a:t>다시 출발점에서 각오를 다짐</a:t>
            </a:r>
            <a:r>
              <a:rPr lang="en-US" altLang="ko-KR" dirty="0" smtClean="0"/>
              <a:t>!</a:t>
            </a:r>
          </a:p>
          <a:p>
            <a:pPr lvl="1"/>
            <a:r>
              <a:rPr lang="en-US" dirty="0" err="1" smtClean="0"/>
              <a:t>Ph.D</a:t>
            </a:r>
            <a:r>
              <a:rPr lang="en-US" dirty="0" smtClean="0"/>
              <a:t> is not enough, indeed!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질의응답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비자 </a:t>
            </a:r>
            <a:r>
              <a:rPr lang="en-US" altLang="ko-KR" dirty="0" smtClean="0"/>
              <a:t>Status</a:t>
            </a:r>
            <a:r>
              <a:rPr lang="ko-KR" altLang="en-US" dirty="0" smtClean="0"/>
              <a:t>와 구직의 </a:t>
            </a:r>
            <a:r>
              <a:rPr lang="en-US" altLang="ko-KR" dirty="0" smtClean="0"/>
              <a:t>Prospect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EECS vs. CS</a:t>
            </a:r>
            <a:r>
              <a:rPr lang="ko-KR" altLang="en-US" dirty="0" smtClean="0"/>
              <a:t> 지원</a:t>
            </a:r>
            <a:endParaRPr lang="en-US" altLang="ko-KR" dirty="0" smtClean="0"/>
          </a:p>
          <a:p>
            <a:endParaRPr lang="en-US" dirty="0"/>
          </a:p>
          <a:p>
            <a:r>
              <a:rPr lang="ko-KR" altLang="en-US" dirty="0" smtClean="0"/>
              <a:t>석사 </a:t>
            </a:r>
            <a:r>
              <a:rPr lang="en-US" altLang="ko-KR" dirty="0" smtClean="0"/>
              <a:t>vs. </a:t>
            </a:r>
            <a:r>
              <a:rPr lang="ko-KR" altLang="en-US" dirty="0" smtClean="0"/>
              <a:t>박사의 펀딩</a:t>
            </a:r>
            <a:r>
              <a:rPr lang="en-US" altLang="ko-KR" dirty="0" smtClean="0"/>
              <a:t>?</a:t>
            </a:r>
          </a:p>
          <a:p>
            <a:endParaRPr lang="en-US" dirty="0"/>
          </a:p>
          <a:p>
            <a:r>
              <a:rPr lang="ko-KR" altLang="en-US" dirty="0" smtClean="0"/>
              <a:t>영어는 어떻게 완성해야</a:t>
            </a:r>
            <a:r>
              <a:rPr lang="en-US" altLang="ko-KR" dirty="0" smtClean="0"/>
              <a:t>?</a:t>
            </a:r>
          </a:p>
          <a:p>
            <a:endParaRPr lang="en-US" dirty="0"/>
          </a:p>
          <a:p>
            <a:r>
              <a:rPr lang="ko-KR" altLang="en-US" dirty="0" smtClean="0"/>
              <a:t>논자시 난이도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학교에 따라 달라짐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184106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Slide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5 Regrets &amp; Reliefs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 Regrets</a:t>
            </a:r>
          </a:p>
          <a:p>
            <a:pPr lvl="1"/>
            <a:r>
              <a:rPr lang="ko-KR" altLang="en-US" sz="2000" dirty="0"/>
              <a:t>박사때 </a:t>
            </a:r>
            <a:r>
              <a:rPr lang="ko-KR" altLang="en-US" sz="2000" dirty="0" smtClean="0"/>
              <a:t>학교를 바꿀 걸</a:t>
            </a:r>
            <a:r>
              <a:rPr lang="en-US" altLang="ko-KR" sz="2000" dirty="0"/>
              <a:t>(?)</a:t>
            </a:r>
            <a:endParaRPr lang="en-US" sz="2000" dirty="0"/>
          </a:p>
          <a:p>
            <a:pPr lvl="1"/>
            <a:endParaRPr lang="en-US" altLang="ko-KR" sz="2000" dirty="0" smtClean="0"/>
          </a:p>
          <a:p>
            <a:pPr lvl="1"/>
            <a:r>
              <a:rPr lang="ko-KR" altLang="en-US" sz="2000" dirty="0" smtClean="0"/>
              <a:t>수업 더 많이 들을 걸</a:t>
            </a:r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r>
              <a:rPr lang="ko-KR" altLang="en-US" sz="2000" dirty="0" smtClean="0"/>
              <a:t>더 많은 교수님과 일해볼 걸</a:t>
            </a:r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r>
              <a:rPr lang="ko-KR" altLang="en-US" sz="2000" dirty="0" smtClean="0"/>
              <a:t>인접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분야 연구도 해볼 걸</a:t>
            </a:r>
            <a:endParaRPr lang="en-US" altLang="ko-KR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ko-KR" altLang="en-US" sz="2000" dirty="0" smtClean="0"/>
              <a:t>듣기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공부 더 </a:t>
            </a:r>
            <a:r>
              <a:rPr lang="ko-KR" altLang="en-US" sz="2000" dirty="0"/>
              <a:t>열심히 </a:t>
            </a:r>
            <a:r>
              <a:rPr lang="ko-KR" altLang="en-US" sz="2000" dirty="0" smtClean="0"/>
              <a:t>할 걸</a:t>
            </a:r>
            <a:endParaRPr lang="en-US" altLang="ko-KR" sz="2000" dirty="0"/>
          </a:p>
          <a:p>
            <a:pPr lvl="1"/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5 Reliefs</a:t>
            </a:r>
          </a:p>
          <a:p>
            <a:pPr lvl="1"/>
            <a:r>
              <a:rPr lang="ko-KR" altLang="en-US" sz="2000" dirty="0" smtClean="0"/>
              <a:t>처음부터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내 선택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 이었음</a:t>
            </a:r>
            <a:endParaRPr lang="en-US" altLang="ko-KR" sz="2000" dirty="0" smtClean="0"/>
          </a:p>
          <a:p>
            <a:pPr lvl="1"/>
            <a:endParaRPr lang="en-US" sz="2000" dirty="0"/>
          </a:p>
          <a:p>
            <a:pPr lvl="1"/>
            <a:r>
              <a:rPr lang="ko-KR" altLang="en-US" sz="2000" dirty="0" smtClean="0"/>
              <a:t>책 읽고 생각하는것 즐김</a:t>
            </a:r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좋은 친구들 </a:t>
            </a:r>
            <a:r>
              <a:rPr lang="en-US" altLang="ko-KR" sz="2000" dirty="0" smtClean="0"/>
              <a:t>&amp;</a:t>
            </a:r>
            <a:r>
              <a:rPr lang="ko-KR" altLang="en-US" sz="2000" dirty="0" smtClean="0"/>
              <a:t> 교수님 만남</a:t>
            </a:r>
            <a:endParaRPr lang="en-US" altLang="ko-KR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ko-KR" altLang="en-US" sz="2000" dirty="0" smtClean="0"/>
              <a:t>첫 논문이 일찍 나왔음</a:t>
            </a:r>
            <a:endParaRPr lang="en-US" altLang="ko-KR" sz="2000" dirty="0" smtClean="0"/>
          </a:p>
          <a:p>
            <a:pPr lvl="1"/>
            <a:endParaRPr lang="en-US" sz="2000" dirty="0"/>
          </a:p>
          <a:p>
            <a:pPr lvl="1"/>
            <a:r>
              <a:rPr lang="ko-KR" altLang="en-US" sz="2000" dirty="0" smtClean="0"/>
              <a:t>영어에 대한 두려움 없었음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021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유학이라는 선택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줄서지 않는 유학 준비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유학 초기에 살아남기</a:t>
            </a:r>
            <a:endParaRPr lang="en-US" altLang="ko-KR" dirty="0" smtClean="0"/>
          </a:p>
          <a:p>
            <a:endParaRPr lang="en-US" dirty="0"/>
          </a:p>
          <a:p>
            <a:r>
              <a:rPr lang="ko-KR" altLang="en-US" dirty="0" smtClean="0"/>
              <a:t>학생에서 전문가로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5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저는 이제 막 박사과정을 마쳐가는 학생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대부분의 내용이 주관 및 제한된 경험에 근거</a:t>
            </a:r>
            <a:endParaRPr lang="en-US" dirty="0"/>
          </a:p>
          <a:p>
            <a:pPr lvl="1"/>
            <a:r>
              <a:rPr lang="ko-KR" altLang="en-US" dirty="0" smtClean="0"/>
              <a:t>언제든지 </a:t>
            </a:r>
            <a:r>
              <a:rPr lang="en-US" altLang="ko-KR" dirty="0" smtClean="0"/>
              <a:t>criticism &amp;</a:t>
            </a:r>
            <a:r>
              <a:rPr lang="ko-KR" altLang="en-US" dirty="0" smtClean="0"/>
              <a:t> </a:t>
            </a:r>
            <a:r>
              <a:rPr lang="en-US" altLang="ko-KR" dirty="0" smtClean="0"/>
              <a:t>comment </a:t>
            </a:r>
            <a:r>
              <a:rPr lang="ko-KR" altLang="en-US" dirty="0" smtClean="0"/>
              <a:t>환영</a:t>
            </a:r>
            <a:r>
              <a:rPr lang="en-US" altLang="ko-KR" dirty="0" smtClean="0"/>
              <a:t>!</a:t>
            </a:r>
            <a:endParaRPr lang="en-US" dirty="0" smtClean="0"/>
          </a:p>
          <a:p>
            <a:endParaRPr lang="en-US" dirty="0"/>
          </a:p>
          <a:p>
            <a:r>
              <a:rPr lang="ko-KR" altLang="en-US" dirty="0" smtClean="0"/>
              <a:t>유학에 대한 여러분의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주관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정립하는 계기가 되시길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89979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유학이라는 선택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대학원 </a:t>
            </a:r>
            <a:r>
              <a:rPr lang="en-US" altLang="ko-KR" dirty="0"/>
              <a:t>(</a:t>
            </a:r>
            <a:r>
              <a:rPr lang="ko-KR" altLang="en-US" dirty="0"/>
              <a:t>유학</a:t>
            </a:r>
            <a:r>
              <a:rPr lang="en-US" altLang="ko-KR" dirty="0"/>
              <a:t>),</a:t>
            </a:r>
            <a:r>
              <a:rPr lang="ko-KR" altLang="en-US" dirty="0"/>
              <a:t> 전문가로 다시 태어나는 첫걸음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713" b="23380"/>
          <a:stretch/>
        </p:blipFill>
        <p:spPr>
          <a:xfrm>
            <a:off x="0" y="4437112"/>
            <a:ext cx="914400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유학에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대한 환상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기회비용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유학의 환상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영어는 </a:t>
            </a:r>
            <a:r>
              <a:rPr lang="ko-KR" altLang="en-US" dirty="0"/>
              <a:t>배우겠지</a:t>
            </a:r>
            <a:r>
              <a:rPr lang="en-US" altLang="ko-KR" dirty="0" smtClean="0"/>
              <a:t>…</a:t>
            </a:r>
            <a:endParaRPr lang="en-US" dirty="0"/>
          </a:p>
          <a:p>
            <a:pPr lvl="1"/>
            <a:r>
              <a:rPr lang="ko-KR" altLang="en-US" dirty="0" smtClean="0"/>
              <a:t>외국생활의 낭만</a:t>
            </a:r>
            <a:endParaRPr lang="en-US" dirty="0"/>
          </a:p>
          <a:p>
            <a:pPr lvl="1"/>
            <a:r>
              <a:rPr lang="ko-KR" altLang="en-US" dirty="0"/>
              <a:t>고액</a:t>
            </a:r>
            <a:r>
              <a:rPr lang="en-US" altLang="ko-KR" dirty="0"/>
              <a:t> </a:t>
            </a:r>
            <a:r>
              <a:rPr lang="ko-KR" altLang="en-US" dirty="0"/>
              <a:t>연봉의 </a:t>
            </a:r>
            <a:r>
              <a:rPr lang="ko-KR" altLang="en-US" dirty="0" smtClean="0"/>
              <a:t>지름길</a:t>
            </a:r>
            <a:endParaRPr lang="en-US" dirty="0" smtClean="0"/>
          </a:p>
          <a:p>
            <a:pPr lvl="1"/>
            <a:r>
              <a:rPr lang="ko-KR" altLang="en-US" dirty="0" smtClean="0"/>
              <a:t>신분</a:t>
            </a:r>
            <a:r>
              <a:rPr lang="en-US" altLang="ko-KR" dirty="0" smtClean="0"/>
              <a:t>(?) </a:t>
            </a:r>
            <a:r>
              <a:rPr lang="ko-KR" altLang="en-US" dirty="0"/>
              <a:t>상승의 계기</a:t>
            </a:r>
            <a:endParaRPr lang="en-US" dirty="0"/>
          </a:p>
          <a:p>
            <a:endParaRPr lang="en-US" dirty="0"/>
          </a:p>
          <a:p>
            <a:r>
              <a:rPr lang="ko-KR" altLang="en-US" dirty="0" smtClean="0"/>
              <a:t>기회비용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준비 및 적응을 위한 시간 </a:t>
            </a:r>
            <a:r>
              <a:rPr lang="en-US" altLang="ko-KR" dirty="0" smtClean="0"/>
              <a:t>(2+</a:t>
            </a:r>
            <a:r>
              <a:rPr lang="ko-KR" altLang="en-US" dirty="0" smtClean="0"/>
              <a:t> </a:t>
            </a:r>
            <a:r>
              <a:rPr lang="en-US" altLang="ko-KR" dirty="0" smtClean="0"/>
              <a:t>years)</a:t>
            </a:r>
          </a:p>
          <a:p>
            <a:pPr lvl="1"/>
            <a:r>
              <a:rPr lang="ko-KR" altLang="en-US" dirty="0" smtClean="0"/>
              <a:t>익숙한 한국에서의 삶과 커리어 </a:t>
            </a:r>
            <a:r>
              <a:rPr lang="en-US" altLang="ko-KR" dirty="0" smtClean="0"/>
              <a:t>(+</a:t>
            </a:r>
            <a:r>
              <a:rPr lang="ko-KR" altLang="en-US" dirty="0" smtClean="0"/>
              <a:t>향후 </a:t>
            </a:r>
            <a:r>
              <a:rPr lang="en-US" altLang="ko-KR" dirty="0" smtClean="0"/>
              <a:t>5</a:t>
            </a:r>
            <a:r>
              <a:rPr lang="ko-KR" altLang="en-US" dirty="0" smtClean="0"/>
              <a:t>년간의 수입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가족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친구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지인들과의 단절</a:t>
            </a:r>
            <a:endParaRPr lang="en-US" altLang="ko-K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572000" y="1658417"/>
            <a:ext cx="4104456" cy="2304256"/>
          </a:xfrm>
          <a:prstGeom prst="roundRect">
            <a:avLst/>
          </a:prstGeom>
          <a:solidFill>
            <a:schemeClr val="bg2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원하는 학교에 입학할 수 있다면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학업 및 미국생활에 잘 적응한다면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현지에서 좋은 직장에 들어간다면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전문가로서 성공할 수 있다면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1268760"/>
            <a:ext cx="36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Are </a:t>
            </a:r>
            <a:r>
              <a:rPr lang="en-US" sz="2400" b="1" dirty="0"/>
              <a:t>these </a:t>
            </a:r>
            <a:r>
              <a:rPr lang="en-US" sz="2400" b="1" dirty="0" smtClean="0"/>
              <a:t>true?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Only If...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493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유학이라는 선택 </a:t>
            </a:r>
            <a:r>
              <a:rPr lang="en-US" altLang="ko-KR" dirty="0" smtClean="0"/>
              <a:t>-</a:t>
            </a:r>
            <a:r>
              <a:rPr lang="ko-KR" altLang="en-US" dirty="0" smtClean="0"/>
              <a:t> 진학 </a:t>
            </a:r>
            <a:r>
              <a:rPr lang="ko-KR" altLang="en-US" dirty="0"/>
              <a:t>유형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1149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국내 학부 후 석사 유학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시간</a:t>
            </a:r>
            <a:r>
              <a:rPr lang="ko-KR" altLang="en-US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비용</a:t>
            </a:r>
            <a:r>
              <a:rPr lang="ko-KR" altLang="en-US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ko-KR" altLang="ko-KR" dirty="0" smtClean="0">
                <a:sym typeface="Wingdings"/>
              </a:rPr>
              <a:t> </a:t>
            </a:r>
            <a:r>
              <a:rPr lang="en-US" altLang="ko-KR" dirty="0" smtClean="0">
                <a:sym typeface="Wingdings"/>
              </a:rPr>
              <a:t>/</a:t>
            </a:r>
            <a:r>
              <a:rPr lang="ko-KR" altLang="en-US" dirty="0" smtClean="0">
                <a:sym typeface="Wingdings"/>
              </a:rPr>
              <a:t> 가능</a:t>
            </a:r>
            <a:r>
              <a:rPr lang="ko-KR" altLang="ko-KR" dirty="0">
                <a:sym typeface="Wingdings"/>
              </a:rPr>
              <a:t>성</a:t>
            </a:r>
            <a:r>
              <a:rPr lang="ko-KR" alt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국내 학부 후 박사 유학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시간</a:t>
            </a:r>
            <a:r>
              <a:rPr lang="ko-KR" alt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비</a:t>
            </a:r>
            <a:r>
              <a:rPr lang="ko-KR" altLang="ko-KR" dirty="0" smtClean="0"/>
              <a:t>용</a:t>
            </a:r>
            <a:r>
              <a:rPr lang="ko-KR" alt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ko-KR" altLang="ko-KR" dirty="0" smtClean="0">
                <a:sym typeface="Wingdings"/>
              </a:rPr>
              <a:t> </a:t>
            </a:r>
            <a:r>
              <a:rPr lang="en-US" altLang="ko-KR" dirty="0" smtClean="0">
                <a:sym typeface="Wingdings"/>
              </a:rPr>
              <a:t>/</a:t>
            </a:r>
            <a:r>
              <a:rPr lang="ko-KR" altLang="en-US" dirty="0" smtClean="0">
                <a:sym typeface="Wingdings"/>
              </a:rPr>
              <a:t> 가능</a:t>
            </a:r>
            <a:r>
              <a:rPr lang="ko-KR" altLang="ko-KR" dirty="0">
                <a:sym typeface="Wingdings"/>
              </a:rPr>
              <a:t>성</a:t>
            </a:r>
            <a:r>
              <a:rPr lang="ko-KR" altLang="en-US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국내 석사 후 박사 유학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시간</a:t>
            </a:r>
            <a:r>
              <a:rPr lang="ko-KR" altLang="en-US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비용</a:t>
            </a:r>
            <a:r>
              <a:rPr lang="ko-KR" altLang="en-US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ko-KR" altLang="ko-KR" dirty="0">
                <a:sym typeface="Wingdings"/>
              </a:rPr>
              <a:t> </a:t>
            </a:r>
            <a:r>
              <a:rPr lang="en-US" altLang="ko-KR" dirty="0" smtClean="0">
                <a:sym typeface="Wingdings"/>
              </a:rPr>
              <a:t>/</a:t>
            </a:r>
            <a:r>
              <a:rPr lang="ko-KR" altLang="en-US" dirty="0" smtClean="0">
                <a:sym typeface="Wingdings"/>
              </a:rPr>
              <a:t> 가능</a:t>
            </a:r>
            <a:r>
              <a:rPr lang="ko-KR" altLang="ko-KR" dirty="0">
                <a:sym typeface="Wingdings"/>
              </a:rPr>
              <a:t>성</a:t>
            </a:r>
            <a:r>
              <a:rPr lang="ko-KR" altLang="en-US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en-US" altLang="ko-KR" dirty="0" smtClean="0"/>
          </a:p>
          <a:p>
            <a:endParaRPr lang="en-US" dirty="0" smtClean="0"/>
          </a:p>
          <a:p>
            <a:r>
              <a:rPr lang="ko-KR" altLang="en-US" dirty="0" smtClean="0"/>
              <a:t>국내 대학원 석박사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국내에도 좋은 프로그램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교수진 얼마든지 있음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572000" y="1700808"/>
            <a:ext cx="4104456" cy="3312368"/>
          </a:xfrm>
          <a:prstGeom prst="roundRect">
            <a:avLst/>
          </a:prstGeom>
          <a:solidFill>
            <a:schemeClr val="bg2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나에게 가장 맞는 프로그램은 어디에 있는가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현재 내가 그곳에서 입학허가를 받을 수 있는가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그곳에서 입학허가를 받기위한 준비는 어디서 해야 하는가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1256060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/>
              <a:t>Ask Yourself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2457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저의 선택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관심 분야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적성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Data &amp; Info. Mgmt.</a:t>
            </a:r>
          </a:p>
          <a:p>
            <a:pPr lvl="1"/>
            <a:r>
              <a:rPr lang="en-US" altLang="ko-KR" dirty="0" smtClean="0"/>
              <a:t>EE</a:t>
            </a:r>
            <a:r>
              <a:rPr lang="ko-KR" altLang="en-US" dirty="0" smtClean="0"/>
              <a:t>전공 </a:t>
            </a:r>
            <a:r>
              <a:rPr lang="en-US" altLang="ko-KR" dirty="0" smtClean="0"/>
              <a:t>yet SW</a:t>
            </a:r>
            <a:r>
              <a:rPr lang="ko-KR" altLang="en-US" dirty="0" smtClean="0"/>
              <a:t>개발직 경력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개인적인 성향</a:t>
            </a:r>
            <a:endParaRPr lang="en-US" altLang="ko-KR" dirty="0" smtClean="0"/>
          </a:p>
          <a:p>
            <a:pPr lvl="1"/>
            <a:r>
              <a:rPr lang="ko-KR" altLang="en-US" dirty="0"/>
              <a:t>독서 </a:t>
            </a:r>
            <a:r>
              <a:rPr lang="en-US" altLang="ko-KR" dirty="0"/>
              <a:t>&amp;</a:t>
            </a:r>
            <a:r>
              <a:rPr lang="ko-KR" altLang="en-US" dirty="0"/>
              <a:t> 문서화에 </a:t>
            </a:r>
            <a:r>
              <a:rPr lang="ko-KR" altLang="en-US" dirty="0" smtClean="0"/>
              <a:t>취미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외</a:t>
            </a:r>
            <a:r>
              <a:rPr lang="ko-KR" altLang="ko-KR" dirty="0" smtClean="0"/>
              <a:t>+</a:t>
            </a:r>
            <a:r>
              <a:rPr lang="ko-KR" altLang="en-US" dirty="0" smtClean="0"/>
              <a:t>내향 </a:t>
            </a:r>
            <a:r>
              <a:rPr lang="en-US" altLang="ko-KR" dirty="0" smtClean="0"/>
              <a:t>/</a:t>
            </a:r>
            <a:r>
              <a:rPr lang="ko-KR" altLang="en-US" dirty="0" smtClean="0"/>
              <a:t> 적극성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학업 수행 능력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영어로 의사소통 가능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경제적 뒷받침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전무 </a:t>
            </a:r>
            <a:r>
              <a:rPr lang="en-US" altLang="ko-KR" dirty="0" smtClean="0"/>
              <a:t>(</a:t>
            </a:r>
            <a:r>
              <a:rPr lang="en-US" altLang="ko-K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ko-KR" altLang="en-US" dirty="0" smtClean="0"/>
              <a:t>석사 유학 불가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Rounded Rectangle 3"/>
          <p:cNvSpPr/>
          <p:nvPr/>
        </p:nvSpPr>
        <p:spPr>
          <a:xfrm>
            <a:off x="4283968" y="1700808"/>
            <a:ext cx="4392488" cy="4032448"/>
          </a:xfrm>
          <a:prstGeom prst="roundRect">
            <a:avLst/>
          </a:prstGeom>
          <a:solidFill>
            <a:schemeClr val="bg2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한국에서의 직장생활에 만족했다면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뚜렷히 하고 싶은 연구가 없었다면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공부에 대한 취미가 없었다면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>
                <a:solidFill>
                  <a:schemeClr val="tx1"/>
                </a:solidFill>
              </a:rPr>
              <a:t>영어에 대한 두려움이 </a:t>
            </a:r>
            <a:r>
              <a:rPr lang="ko-KR" altLang="en-US" dirty="0" smtClean="0">
                <a:solidFill>
                  <a:schemeClr val="tx1"/>
                </a:solidFill>
              </a:rPr>
              <a:t>컸다면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소극적인 성격이었다면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1268760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 would have chosen otherwise if…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6293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나눔고딕기본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9924</TotalTime>
  <Words>1767</Words>
  <Application>Microsoft Macintosh PowerPoint</Application>
  <PresentationFormat>On-screen Show (4:3)</PresentationFormat>
  <Paragraphs>414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테마</vt:lpstr>
      <vt:lpstr>반상식적이고 주관적인 (CS) 유학 이야기</vt:lpstr>
      <vt:lpstr>자기소개</vt:lpstr>
      <vt:lpstr>제목의 의의</vt:lpstr>
      <vt:lpstr>목차</vt:lpstr>
      <vt:lpstr>Disclaimer</vt:lpstr>
      <vt:lpstr>유학이라는 선택</vt:lpstr>
      <vt:lpstr>유학에 대한 환상 &amp; 기회비용</vt:lpstr>
      <vt:lpstr>유학이라는 선택 - 진학 유형</vt:lpstr>
      <vt:lpstr>저의 선택</vt:lpstr>
      <vt:lpstr>줄서지 않는 유학 준비</vt:lpstr>
      <vt:lpstr>유학 준비 – 성공 요인</vt:lpstr>
      <vt:lpstr>유학 준비 – 나의 경우</vt:lpstr>
      <vt:lpstr>유학 초기에 살아남기</vt:lpstr>
      <vt:lpstr>유학 초기에 살아남기</vt:lpstr>
      <vt:lpstr>미국인 &amp; 미국사회 (일반화의 오류를 무릎쓰고 --;)</vt:lpstr>
      <vt:lpstr>유학생의 자기관리</vt:lpstr>
      <vt:lpstr>연구실 &amp; 지도교수 선정</vt:lpstr>
      <vt:lpstr>T자형 논문 읽기</vt:lpstr>
      <vt:lpstr>Agile한 논문 쓰기*</vt:lpstr>
      <vt:lpstr>학회 &amp; 인턴 &amp; 펠로우십</vt:lpstr>
      <vt:lpstr>학생에서 전문가로</vt:lpstr>
      <vt:lpstr>학생에서 전문가로</vt:lpstr>
      <vt:lpstr>직업이 아니라 전문가</vt:lpstr>
      <vt:lpstr>유학생의 진로선택</vt:lpstr>
      <vt:lpstr>Academic Job Search (in USA)</vt:lpstr>
      <vt:lpstr>Industry Job Search (in USA)</vt:lpstr>
      <vt:lpstr>Building Your Own Brand (esp. for Industry Career)</vt:lpstr>
      <vt:lpstr>요약 &amp; 마무리 </vt:lpstr>
      <vt:lpstr>요약</vt:lpstr>
      <vt:lpstr>맺음말</vt:lpstr>
      <vt:lpstr>질의응답</vt:lpstr>
      <vt:lpstr>One More Slide: 5 Regrets &amp; Reliefs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Semantics in Heterogeneous Data Graphs</dc:title>
  <dc:subject>Data Science Meetup</dc:subject>
  <dc:creator>강민석</dc:creator>
  <cp:lastModifiedBy>Jin Young Kim</cp:lastModifiedBy>
  <cp:revision>218</cp:revision>
  <dcterms:created xsi:type="dcterms:W3CDTF">2011-08-05T17:18:18Z</dcterms:created>
  <dcterms:modified xsi:type="dcterms:W3CDTF">2012-05-30T00:11:59Z</dcterms:modified>
</cp:coreProperties>
</file>